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906000" cy="6858000" type="A4"/>
  <p:notesSz cx="9926638" cy="14355763"/>
  <p:defaultTextStyle>
    <a:defPPr>
      <a:defRPr lang="zh-CN"/>
    </a:defPPr>
    <a:lvl1pPr marL="0" algn="l" defTabSz="84776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23883" algn="l" defTabSz="84776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847767" algn="l" defTabSz="84776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271650" algn="l" defTabSz="84776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695533" algn="l" defTabSz="84776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119416" algn="l" defTabSz="84776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543300" algn="l" defTabSz="84776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2967183" algn="l" defTabSz="84776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391066" algn="l" defTabSz="84776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C00"/>
    <a:srgbClr val="DAEFC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990" y="41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42950" y="2130430"/>
            <a:ext cx="84201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38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77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1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955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94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43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671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910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2C88-E1F4-4AC9-88F9-50A9B7F8F760}" type="datetimeFigureOut">
              <a:rPr lang="zh-CN" altLang="en-US" smtClean="0"/>
              <a:pPr/>
              <a:t>2014-07-03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AD640-74AF-4091-B277-90F1D492D8E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2C88-E1F4-4AC9-88F9-50A9B7F8F760}" type="datetimeFigureOut">
              <a:rPr lang="zh-CN" altLang="en-US" smtClean="0"/>
              <a:pPr/>
              <a:t>2014-07-03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AD640-74AF-4091-B277-90F1D492D8E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1680829" y="417513"/>
            <a:ext cx="3623601" cy="890905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04863" y="417513"/>
            <a:ext cx="10710863" cy="890905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2C88-E1F4-4AC9-88F9-50A9B7F8F760}" type="datetimeFigureOut">
              <a:rPr lang="zh-CN" altLang="en-US" smtClean="0"/>
              <a:pPr/>
              <a:t>2014-07-03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AD640-74AF-4091-B277-90F1D492D8E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2C88-E1F4-4AC9-88F9-50A9B7F8F760}" type="datetimeFigureOut">
              <a:rPr lang="zh-CN" altLang="en-US" smtClean="0"/>
              <a:pPr/>
              <a:t>2014-07-03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AD640-74AF-4091-B277-90F1D492D8E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82505" y="4406902"/>
            <a:ext cx="8420100" cy="1362075"/>
          </a:xfrm>
        </p:spPr>
        <p:txBody>
          <a:bodyPr anchor="t"/>
          <a:lstStyle>
            <a:lvl1pPr algn="l">
              <a:defRPr sz="37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82505" y="2906716"/>
            <a:ext cx="8420100" cy="1500187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2388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84776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716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9553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11941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5433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6718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9106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2C88-E1F4-4AC9-88F9-50A9B7F8F760}" type="datetimeFigureOut">
              <a:rPr lang="zh-CN" altLang="en-US" smtClean="0"/>
              <a:pPr/>
              <a:t>2014-07-03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AD640-74AF-4091-B277-90F1D492D8E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04864" y="2436813"/>
            <a:ext cx="7166372" cy="6889750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136336" y="2436813"/>
            <a:ext cx="7168092" cy="6889750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2C88-E1F4-4AC9-88F9-50A9B7F8F760}" type="datetimeFigureOut">
              <a:rPr lang="zh-CN" altLang="en-US" smtClean="0"/>
              <a:pPr/>
              <a:t>2014-07-03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AD640-74AF-4091-B277-90F1D492D8E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95301" y="1535114"/>
            <a:ext cx="4376870" cy="639762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23883" indent="0">
              <a:buNone/>
              <a:defRPr sz="1900" b="1"/>
            </a:lvl2pPr>
            <a:lvl3pPr marL="847767" indent="0">
              <a:buNone/>
              <a:defRPr sz="1700" b="1"/>
            </a:lvl3pPr>
            <a:lvl4pPr marL="1271650" indent="0">
              <a:buNone/>
              <a:defRPr sz="1500" b="1"/>
            </a:lvl4pPr>
            <a:lvl5pPr marL="1695533" indent="0">
              <a:buNone/>
              <a:defRPr sz="1500" b="1"/>
            </a:lvl5pPr>
            <a:lvl6pPr marL="2119416" indent="0">
              <a:buNone/>
              <a:defRPr sz="1500" b="1"/>
            </a:lvl6pPr>
            <a:lvl7pPr marL="2543300" indent="0">
              <a:buNone/>
              <a:defRPr sz="1500" b="1"/>
            </a:lvl7pPr>
            <a:lvl8pPr marL="2967183" indent="0">
              <a:buNone/>
              <a:defRPr sz="1500" b="1"/>
            </a:lvl8pPr>
            <a:lvl9pPr marL="3391066" indent="0">
              <a:buNone/>
              <a:defRPr sz="15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032114" y="1535114"/>
            <a:ext cx="4378589" cy="639762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23883" indent="0">
              <a:buNone/>
              <a:defRPr sz="1900" b="1"/>
            </a:lvl2pPr>
            <a:lvl3pPr marL="847767" indent="0">
              <a:buNone/>
              <a:defRPr sz="1700" b="1"/>
            </a:lvl3pPr>
            <a:lvl4pPr marL="1271650" indent="0">
              <a:buNone/>
              <a:defRPr sz="1500" b="1"/>
            </a:lvl4pPr>
            <a:lvl5pPr marL="1695533" indent="0">
              <a:buNone/>
              <a:defRPr sz="1500" b="1"/>
            </a:lvl5pPr>
            <a:lvl6pPr marL="2119416" indent="0">
              <a:buNone/>
              <a:defRPr sz="1500" b="1"/>
            </a:lvl6pPr>
            <a:lvl7pPr marL="2543300" indent="0">
              <a:buNone/>
              <a:defRPr sz="1500" b="1"/>
            </a:lvl7pPr>
            <a:lvl8pPr marL="2967183" indent="0">
              <a:buNone/>
              <a:defRPr sz="1500" b="1"/>
            </a:lvl8pPr>
            <a:lvl9pPr marL="3391066" indent="0">
              <a:buNone/>
              <a:defRPr sz="15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032114" y="2174876"/>
            <a:ext cx="4378589" cy="3951288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2C88-E1F4-4AC9-88F9-50A9B7F8F760}" type="datetimeFigureOut">
              <a:rPr lang="zh-CN" altLang="en-US" smtClean="0"/>
              <a:pPr/>
              <a:t>2014-07-03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AD640-74AF-4091-B277-90F1D492D8E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2C88-E1F4-4AC9-88F9-50A9B7F8F760}" type="datetimeFigureOut">
              <a:rPr lang="zh-CN" altLang="en-US" smtClean="0"/>
              <a:pPr/>
              <a:t>2014-07-03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AD640-74AF-4091-B277-90F1D492D8E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2C88-E1F4-4AC9-88F9-50A9B7F8F760}" type="datetimeFigureOut">
              <a:rPr lang="zh-CN" altLang="en-US" smtClean="0"/>
              <a:pPr/>
              <a:t>2014-07-03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AD640-74AF-4091-B277-90F1D492D8E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4" y="273050"/>
            <a:ext cx="3259005" cy="1162050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95304" y="1435103"/>
            <a:ext cx="3259005" cy="4691063"/>
          </a:xfrm>
        </p:spPr>
        <p:txBody>
          <a:bodyPr/>
          <a:lstStyle>
            <a:lvl1pPr marL="0" indent="0">
              <a:buNone/>
              <a:defRPr sz="1300"/>
            </a:lvl1pPr>
            <a:lvl2pPr marL="423883" indent="0">
              <a:buNone/>
              <a:defRPr sz="1100"/>
            </a:lvl2pPr>
            <a:lvl3pPr marL="847767" indent="0">
              <a:buNone/>
              <a:defRPr sz="900"/>
            </a:lvl3pPr>
            <a:lvl4pPr marL="1271650" indent="0">
              <a:buNone/>
              <a:defRPr sz="900"/>
            </a:lvl4pPr>
            <a:lvl5pPr marL="1695533" indent="0">
              <a:buNone/>
              <a:defRPr sz="900"/>
            </a:lvl5pPr>
            <a:lvl6pPr marL="2119416" indent="0">
              <a:buNone/>
              <a:defRPr sz="900"/>
            </a:lvl6pPr>
            <a:lvl7pPr marL="2543300" indent="0">
              <a:buNone/>
              <a:defRPr sz="900"/>
            </a:lvl7pPr>
            <a:lvl8pPr marL="2967183" indent="0">
              <a:buNone/>
              <a:defRPr sz="900"/>
            </a:lvl8pPr>
            <a:lvl9pPr marL="3391066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2C88-E1F4-4AC9-88F9-50A9B7F8F760}" type="datetimeFigureOut">
              <a:rPr lang="zh-CN" altLang="en-US" smtClean="0"/>
              <a:pPr/>
              <a:t>2014-07-03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AD640-74AF-4091-B277-90F1D492D8E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941645" y="612776"/>
            <a:ext cx="5943600" cy="4114800"/>
          </a:xfrm>
        </p:spPr>
        <p:txBody>
          <a:bodyPr/>
          <a:lstStyle>
            <a:lvl1pPr marL="0" indent="0">
              <a:buNone/>
              <a:defRPr sz="3000"/>
            </a:lvl1pPr>
            <a:lvl2pPr marL="423883" indent="0">
              <a:buNone/>
              <a:defRPr sz="2600"/>
            </a:lvl2pPr>
            <a:lvl3pPr marL="847767" indent="0">
              <a:buNone/>
              <a:defRPr sz="2300"/>
            </a:lvl3pPr>
            <a:lvl4pPr marL="1271650" indent="0">
              <a:buNone/>
              <a:defRPr sz="1900"/>
            </a:lvl4pPr>
            <a:lvl5pPr marL="1695533" indent="0">
              <a:buNone/>
              <a:defRPr sz="1900"/>
            </a:lvl5pPr>
            <a:lvl6pPr marL="2119416" indent="0">
              <a:buNone/>
              <a:defRPr sz="1900"/>
            </a:lvl6pPr>
            <a:lvl7pPr marL="2543300" indent="0">
              <a:buNone/>
              <a:defRPr sz="1900"/>
            </a:lvl7pPr>
            <a:lvl8pPr marL="2967183" indent="0">
              <a:buNone/>
              <a:defRPr sz="1900"/>
            </a:lvl8pPr>
            <a:lvl9pPr marL="3391066" indent="0">
              <a:buNone/>
              <a:defRPr sz="19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941645" y="5367340"/>
            <a:ext cx="5943600" cy="804862"/>
          </a:xfrm>
        </p:spPr>
        <p:txBody>
          <a:bodyPr/>
          <a:lstStyle>
            <a:lvl1pPr marL="0" indent="0">
              <a:buNone/>
              <a:defRPr sz="1300"/>
            </a:lvl1pPr>
            <a:lvl2pPr marL="423883" indent="0">
              <a:buNone/>
              <a:defRPr sz="1100"/>
            </a:lvl2pPr>
            <a:lvl3pPr marL="847767" indent="0">
              <a:buNone/>
              <a:defRPr sz="900"/>
            </a:lvl3pPr>
            <a:lvl4pPr marL="1271650" indent="0">
              <a:buNone/>
              <a:defRPr sz="900"/>
            </a:lvl4pPr>
            <a:lvl5pPr marL="1695533" indent="0">
              <a:buNone/>
              <a:defRPr sz="900"/>
            </a:lvl5pPr>
            <a:lvl6pPr marL="2119416" indent="0">
              <a:buNone/>
              <a:defRPr sz="900"/>
            </a:lvl6pPr>
            <a:lvl7pPr marL="2543300" indent="0">
              <a:buNone/>
              <a:defRPr sz="900"/>
            </a:lvl7pPr>
            <a:lvl8pPr marL="2967183" indent="0">
              <a:buNone/>
              <a:defRPr sz="900"/>
            </a:lvl8pPr>
            <a:lvl9pPr marL="3391066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2C88-E1F4-4AC9-88F9-50A9B7F8F760}" type="datetimeFigureOut">
              <a:rPr lang="zh-CN" altLang="en-US" smtClean="0"/>
              <a:pPr/>
              <a:t>2014-07-03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AD640-74AF-4091-B277-90F1D492D8E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84776" tIns="42389" rIns="84776" bIns="42389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84776" tIns="42389" rIns="84776" bIns="42389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95302" y="6356353"/>
            <a:ext cx="2311400" cy="365125"/>
          </a:xfrm>
          <a:prstGeom prst="rect">
            <a:avLst/>
          </a:prstGeom>
        </p:spPr>
        <p:txBody>
          <a:bodyPr vert="horz" lIns="84776" tIns="42389" rIns="84776" bIns="42389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F2C88-E1F4-4AC9-88F9-50A9B7F8F760}" type="datetimeFigureOut">
              <a:rPr lang="zh-CN" altLang="en-US" smtClean="0"/>
              <a:pPr/>
              <a:t>2014-07-03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384551" y="6356353"/>
            <a:ext cx="3136900" cy="365125"/>
          </a:xfrm>
          <a:prstGeom prst="rect">
            <a:avLst/>
          </a:prstGeom>
        </p:spPr>
        <p:txBody>
          <a:bodyPr vert="horz" lIns="84776" tIns="42389" rIns="84776" bIns="42389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099301" y="6356353"/>
            <a:ext cx="2311400" cy="365125"/>
          </a:xfrm>
          <a:prstGeom prst="rect">
            <a:avLst/>
          </a:prstGeom>
        </p:spPr>
        <p:txBody>
          <a:bodyPr vert="horz" lIns="84776" tIns="42389" rIns="84776" bIns="42389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AD640-74AF-4091-B277-90F1D492D8E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47767" rtl="0" eaLnBrk="1" latinLnBrk="0" hangingPunct="1">
        <a:spcBef>
          <a:spcPct val="0"/>
        </a:spcBef>
        <a:buNone/>
        <a:defRPr sz="4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7912" indent="-317912" algn="l" defTabSz="847767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88809" indent="-264927" algn="l" defTabSz="847767" rtl="0" eaLnBrk="1" latinLnBrk="0" hangingPunct="1">
        <a:spcBef>
          <a:spcPct val="20000"/>
        </a:spcBef>
        <a:buFont typeface="Arial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59708" indent="-211942" algn="l" defTabSz="847767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483591" indent="-211942" algn="l" defTabSz="847767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07475" indent="-211942" algn="l" defTabSz="847767" rtl="0" eaLnBrk="1" latinLnBrk="0" hangingPunct="1">
        <a:spcBef>
          <a:spcPct val="20000"/>
        </a:spcBef>
        <a:buFont typeface="Arial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358" indent="-211942" algn="l" defTabSz="847767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55242" indent="-211942" algn="l" defTabSz="847767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79124" indent="-211942" algn="l" defTabSz="847767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03007" indent="-211942" algn="l" defTabSz="847767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84776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3883" algn="l" defTabSz="84776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47767" algn="l" defTabSz="84776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71650" algn="l" defTabSz="84776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695533" algn="l" defTabSz="84776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19416" algn="l" defTabSz="84776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43300" algn="l" defTabSz="84776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67183" algn="l" defTabSz="84776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91066" algn="l" defTabSz="84776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5" name="表格 94"/>
          <p:cNvGraphicFramePr>
            <a:graphicFrameLocks noGrp="1"/>
          </p:cNvGraphicFramePr>
          <p:nvPr/>
        </p:nvGraphicFramePr>
        <p:xfrm>
          <a:off x="5428897" y="969539"/>
          <a:ext cx="4477103" cy="1723789"/>
        </p:xfrm>
        <a:graphic>
          <a:graphicData uri="http://schemas.openxmlformats.org/drawingml/2006/table">
            <a:tbl>
              <a:tblPr/>
              <a:tblGrid>
                <a:gridCol w="2306331"/>
                <a:gridCol w="2170772"/>
              </a:tblGrid>
              <a:tr h="1673643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</a:pPr>
                      <a:r>
                        <a:rPr lang="ja-JP" altLang="en-US" sz="900" b="0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 </a:t>
                      </a:r>
                      <a:endParaRPr lang="en-US" altLang="ja-JP" sz="900" b="0" kern="1200" dirty="0" smtClean="0">
                        <a:solidFill>
                          <a:schemeClr val="tx1"/>
                        </a:solidFill>
                        <a:latin typeface="华文细黑" pitchFamily="2" charset="-122"/>
                        <a:ea typeface="华文细黑" pitchFamily="2" charset="-122"/>
                        <a:cs typeface="+mn-cs"/>
                      </a:endParaRPr>
                    </a:p>
                    <a:p>
                      <a:pPr>
                        <a:lnSpc>
                          <a:spcPct val="114000"/>
                        </a:lnSpc>
                      </a:pPr>
                      <a:r>
                        <a:rPr lang="en-US" altLang="zh-CN" sz="900" b="1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Ⅰ</a:t>
                      </a:r>
                      <a:r>
                        <a:rPr lang="zh-CN" altLang="en-US" sz="900" b="1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　导入</a:t>
                      </a:r>
                      <a:endParaRPr lang="ja-JP" altLang="en-US" sz="900" b="1" kern="1200" dirty="0" smtClean="0">
                        <a:solidFill>
                          <a:schemeClr val="tx1"/>
                        </a:solidFill>
                        <a:latin typeface="华文细黑" pitchFamily="2" charset="-122"/>
                        <a:ea typeface="华文细黑" pitchFamily="2" charset="-122"/>
                        <a:cs typeface="+mn-cs"/>
                      </a:endParaRPr>
                    </a:p>
                    <a:p>
                      <a:pPr>
                        <a:lnSpc>
                          <a:spcPct val="114000"/>
                        </a:lnSpc>
                      </a:pPr>
                      <a:endParaRPr lang="en-US" altLang="ja-JP" sz="900" b="0" kern="1200" dirty="0" smtClean="0">
                        <a:solidFill>
                          <a:schemeClr val="tx1"/>
                        </a:solidFill>
                        <a:latin typeface="华文细黑" pitchFamily="2" charset="-122"/>
                        <a:ea typeface="华文细黑" pitchFamily="2" charset="-122"/>
                        <a:cs typeface="+mn-cs"/>
                      </a:endParaRPr>
                    </a:p>
                    <a:p>
                      <a:pPr>
                        <a:lnSpc>
                          <a:spcPct val="114000"/>
                        </a:lnSpc>
                      </a:pPr>
                      <a:r>
                        <a:rPr lang="en-US" altLang="zh-CN" sz="900" b="1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Ⅱ</a:t>
                      </a:r>
                      <a:r>
                        <a:rPr lang="zh-CN" altLang="en-US" sz="900" b="1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　报</a:t>
                      </a:r>
                      <a:r>
                        <a:rPr lang="en-US" altLang="zh-CN" sz="900" b="1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·</a:t>
                      </a:r>
                      <a:r>
                        <a:rPr lang="zh-CN" altLang="en-US" sz="900" b="1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联</a:t>
                      </a:r>
                      <a:r>
                        <a:rPr lang="en-US" altLang="zh-CN" sz="900" b="1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·</a:t>
                      </a:r>
                      <a:r>
                        <a:rPr lang="zh-CN" altLang="en-US" sz="900" b="1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商的目的</a:t>
                      </a:r>
                      <a:endParaRPr lang="ja-JP" altLang="en-US" sz="900" b="1" kern="1200" dirty="0" smtClean="0">
                        <a:solidFill>
                          <a:schemeClr val="tx1"/>
                        </a:solidFill>
                        <a:latin typeface="华文细黑" pitchFamily="2" charset="-122"/>
                        <a:ea typeface="华文细黑" pitchFamily="2" charset="-122"/>
                        <a:cs typeface="+mn-cs"/>
                      </a:endParaRPr>
                    </a:p>
                    <a:p>
                      <a:pPr marL="0" algn="l" defTabSz="1280034" rtl="0" eaLnBrk="1" latinLnBrk="0" hangingPunct="1">
                        <a:lnSpc>
                          <a:spcPct val="114000"/>
                        </a:lnSpc>
                      </a:pPr>
                      <a:r>
                        <a:rPr lang="zh-CN" altLang="en-US" sz="900" b="0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　　</a:t>
                      </a:r>
                      <a:r>
                        <a:rPr lang="en-US" altLang="ja-JP" sz="900" b="0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·</a:t>
                      </a:r>
                      <a:r>
                        <a:rPr lang="zh-CN" altLang="en-US" sz="900" b="0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报</a:t>
                      </a:r>
                      <a:r>
                        <a:rPr lang="en-US" altLang="zh-CN" sz="900" b="0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·</a:t>
                      </a:r>
                      <a:r>
                        <a:rPr lang="zh-CN" altLang="en-US" sz="900" b="0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联</a:t>
                      </a:r>
                      <a:r>
                        <a:rPr lang="en-US" altLang="zh-CN" sz="900" b="0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·</a:t>
                      </a:r>
                      <a:r>
                        <a:rPr lang="zh-CN" altLang="en-US" sz="900" b="0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商在工作中的位置</a:t>
                      </a:r>
                      <a:endParaRPr lang="zh-CN" altLang="zh-CN" sz="900" b="0" kern="1200" dirty="0" smtClean="0">
                        <a:solidFill>
                          <a:schemeClr val="tx1"/>
                        </a:solidFill>
                        <a:latin typeface="华文细黑" pitchFamily="2" charset="-122"/>
                        <a:ea typeface="华文细黑" pitchFamily="2" charset="-122"/>
                        <a:cs typeface="+mn-cs"/>
                      </a:endParaRPr>
                    </a:p>
                    <a:p>
                      <a:pPr marL="0" algn="l" defTabSz="1280034" rtl="0" eaLnBrk="1" latinLnBrk="0" hangingPunct="1">
                        <a:lnSpc>
                          <a:spcPct val="114000"/>
                        </a:lnSpc>
                      </a:pPr>
                      <a:r>
                        <a:rPr lang="zh-CN" altLang="en-US" sz="900" b="0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　　</a:t>
                      </a:r>
                      <a:r>
                        <a:rPr lang="en-US" altLang="ja-JP" sz="900" b="0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·</a:t>
                      </a:r>
                      <a:r>
                        <a:rPr lang="en-US" altLang="zh-CN" sz="900" b="0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5W2H</a:t>
                      </a:r>
                    </a:p>
                    <a:p>
                      <a:pPr marL="0" algn="l" defTabSz="1280034" rtl="0" eaLnBrk="1" latinLnBrk="0" hangingPunct="1">
                        <a:lnSpc>
                          <a:spcPct val="114000"/>
                        </a:lnSpc>
                      </a:pPr>
                      <a:endParaRPr lang="en-US" altLang="zh-CN" sz="900" b="0" kern="1200" dirty="0" smtClean="0">
                        <a:solidFill>
                          <a:schemeClr val="tx1"/>
                        </a:solidFill>
                        <a:latin typeface="华文细黑" pitchFamily="2" charset="-122"/>
                        <a:ea typeface="华文细黑" pitchFamily="2" charset="-122"/>
                        <a:cs typeface="+mn-cs"/>
                      </a:endParaRPr>
                    </a:p>
                    <a:p>
                      <a:pPr marL="0" marR="0" indent="0" algn="l" defTabSz="1280034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Ⅲ</a:t>
                      </a:r>
                      <a:r>
                        <a:rPr lang="zh-CN" altLang="en-US" sz="900" b="1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　报</a:t>
                      </a:r>
                      <a:r>
                        <a:rPr lang="en-US" altLang="zh-CN" sz="900" b="1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·</a:t>
                      </a:r>
                      <a:r>
                        <a:rPr lang="zh-CN" altLang="en-US" sz="900" b="1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联</a:t>
                      </a:r>
                      <a:r>
                        <a:rPr lang="en-US" altLang="zh-CN" sz="900" b="1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·</a:t>
                      </a:r>
                      <a:r>
                        <a:rPr lang="zh-CN" altLang="en-US" sz="900" b="1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商的定义</a:t>
                      </a:r>
                      <a:endParaRPr lang="en-US" altLang="zh-CN" sz="900" b="1" kern="1200" dirty="0" smtClean="0">
                        <a:solidFill>
                          <a:schemeClr val="tx1"/>
                        </a:solidFill>
                        <a:latin typeface="华文细黑" pitchFamily="2" charset="-122"/>
                        <a:ea typeface="华文细黑" pitchFamily="2" charset="-122"/>
                        <a:cs typeface="+mn-cs"/>
                      </a:endParaRPr>
                    </a:p>
                    <a:p>
                      <a:pPr marL="0" marR="0" indent="0" algn="l" defTabSz="1280034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900" b="0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　　</a:t>
                      </a:r>
                      <a:r>
                        <a:rPr lang="en-US" altLang="ja-JP" sz="900" b="0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·</a:t>
                      </a:r>
                      <a:r>
                        <a:rPr lang="zh-CN" altLang="en-US" sz="900" b="0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报告</a:t>
                      </a:r>
                      <a:endParaRPr lang="en-US" altLang="zh-CN" sz="900" b="0" kern="1200" dirty="0" smtClean="0">
                        <a:solidFill>
                          <a:schemeClr val="tx1"/>
                        </a:solidFill>
                        <a:latin typeface="华文细黑" pitchFamily="2" charset="-122"/>
                        <a:ea typeface="华文细黑" pitchFamily="2" charset="-122"/>
                        <a:cs typeface="+mn-cs"/>
                      </a:endParaRPr>
                    </a:p>
                    <a:p>
                      <a:pPr marL="0" marR="0" indent="0" algn="l" defTabSz="1280034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900" b="0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　　</a:t>
                      </a:r>
                      <a:r>
                        <a:rPr lang="en-US" altLang="ja-JP" sz="900" b="0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·</a:t>
                      </a:r>
                      <a:r>
                        <a:rPr lang="zh-CN" altLang="en-US" sz="900" b="0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联络</a:t>
                      </a:r>
                      <a:endParaRPr lang="en-US" altLang="zh-CN" sz="900" b="0" kern="1200" dirty="0" smtClean="0">
                        <a:solidFill>
                          <a:schemeClr val="tx1"/>
                        </a:solidFill>
                        <a:latin typeface="华文细黑" pitchFamily="2" charset="-122"/>
                        <a:ea typeface="华文细黑" pitchFamily="2" charset="-122"/>
                        <a:cs typeface="+mn-cs"/>
                      </a:endParaRPr>
                    </a:p>
                    <a:p>
                      <a:pPr marL="0" marR="0" indent="0" algn="l" defTabSz="1280034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900" b="0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　　</a:t>
                      </a:r>
                      <a:r>
                        <a:rPr lang="en-US" altLang="ja-JP" sz="900" b="0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·</a:t>
                      </a:r>
                      <a:r>
                        <a:rPr lang="zh-CN" altLang="en-US" sz="900" b="0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商量</a:t>
                      </a:r>
                      <a:endParaRPr lang="ja-JP" altLang="en-US" sz="900" b="0" kern="1200" dirty="0" smtClean="0">
                        <a:solidFill>
                          <a:schemeClr val="tx1"/>
                        </a:solidFill>
                        <a:latin typeface="华文细黑" pitchFamily="2" charset="-122"/>
                        <a:ea typeface="华文细黑" pitchFamily="2" charset="-122"/>
                        <a:cs typeface="+mn-cs"/>
                      </a:endParaRPr>
                    </a:p>
                  </a:txBody>
                  <a:tcPr marL="3807" marR="3807" marT="4082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</a:pPr>
                      <a:endParaRPr lang="ja-JP" altLang="en-US" sz="900" b="0" kern="1200" dirty="0" smtClean="0">
                        <a:solidFill>
                          <a:schemeClr val="tx1"/>
                        </a:solidFill>
                        <a:latin typeface="华文细黑" pitchFamily="2" charset="-122"/>
                        <a:ea typeface="华文细黑" pitchFamily="2" charset="-122"/>
                        <a:cs typeface="+mn-cs"/>
                      </a:endParaRPr>
                    </a:p>
                    <a:p>
                      <a:pPr>
                        <a:lnSpc>
                          <a:spcPct val="114000"/>
                        </a:lnSpc>
                      </a:pPr>
                      <a:r>
                        <a:rPr lang="en-US" altLang="zh-CN" sz="900" b="1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Ⅳ</a:t>
                      </a:r>
                      <a:r>
                        <a:rPr lang="zh-CN" altLang="en-US" sz="900" b="1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　报</a:t>
                      </a:r>
                      <a:r>
                        <a:rPr lang="en-US" altLang="zh-CN" sz="900" b="1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·</a:t>
                      </a:r>
                      <a:r>
                        <a:rPr lang="zh-CN" altLang="en-US" sz="900" b="1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联</a:t>
                      </a:r>
                      <a:r>
                        <a:rPr lang="en-US" altLang="zh-CN" sz="900" b="1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·</a:t>
                      </a:r>
                      <a:r>
                        <a:rPr lang="zh-CN" altLang="en-US" sz="900" b="1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商的程度</a:t>
                      </a:r>
                      <a:endParaRPr lang="en-US" altLang="zh-CN" sz="900" b="1" kern="1200" dirty="0" smtClean="0">
                        <a:solidFill>
                          <a:schemeClr val="tx1"/>
                        </a:solidFill>
                        <a:latin typeface="华文细黑" pitchFamily="2" charset="-122"/>
                        <a:ea typeface="华文细黑" pitchFamily="2" charset="-122"/>
                        <a:cs typeface="+mn-cs"/>
                      </a:endParaRPr>
                    </a:p>
                    <a:p>
                      <a:pPr>
                        <a:lnSpc>
                          <a:spcPct val="114000"/>
                        </a:lnSpc>
                      </a:pPr>
                      <a:r>
                        <a:rPr lang="zh-CN" altLang="en-US" sz="900" b="0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　　</a:t>
                      </a:r>
                      <a:r>
                        <a:rPr lang="en-US" altLang="ja-JP" sz="900" b="0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·</a:t>
                      </a:r>
                      <a:r>
                        <a:rPr lang="en-US" altLang="zh-CN" sz="900" b="0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CREP</a:t>
                      </a:r>
                    </a:p>
                    <a:p>
                      <a:pPr>
                        <a:lnSpc>
                          <a:spcPct val="114000"/>
                        </a:lnSpc>
                      </a:pPr>
                      <a:r>
                        <a:rPr lang="zh-CN" altLang="en-US" sz="900" b="0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　　</a:t>
                      </a:r>
                      <a:r>
                        <a:rPr lang="en-US" altLang="ja-JP" sz="900" b="0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·</a:t>
                      </a:r>
                      <a:r>
                        <a:rPr lang="zh-CN" altLang="en-US" sz="900" b="0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中间报告</a:t>
                      </a:r>
                      <a:endParaRPr lang="en-US" altLang="zh-CN" sz="900" b="0" kern="1200" dirty="0" smtClean="0">
                        <a:solidFill>
                          <a:schemeClr val="tx1"/>
                        </a:solidFill>
                        <a:latin typeface="华文细黑" pitchFamily="2" charset="-122"/>
                        <a:ea typeface="华文细黑" pitchFamily="2" charset="-122"/>
                        <a:cs typeface="+mn-cs"/>
                      </a:endParaRPr>
                    </a:p>
                    <a:p>
                      <a:pPr>
                        <a:lnSpc>
                          <a:spcPct val="114000"/>
                        </a:lnSpc>
                      </a:pPr>
                      <a:r>
                        <a:rPr lang="zh-CN" altLang="en-US" sz="900" b="0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　　</a:t>
                      </a:r>
                      <a:r>
                        <a:rPr lang="en-US" altLang="ja-JP" sz="900" b="0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·</a:t>
                      </a:r>
                      <a:r>
                        <a:rPr lang="zh-CN" altLang="en-US" sz="900" b="0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说了≠对方理解了</a:t>
                      </a:r>
                      <a:endParaRPr lang="en-US" altLang="zh-CN" sz="900" b="0" kern="1200" dirty="0" smtClean="0">
                        <a:solidFill>
                          <a:schemeClr val="tx1"/>
                        </a:solidFill>
                        <a:latin typeface="华文细黑" pitchFamily="2" charset="-122"/>
                        <a:ea typeface="华文细黑" pitchFamily="2" charset="-122"/>
                        <a:cs typeface="+mn-cs"/>
                      </a:endParaRPr>
                    </a:p>
                    <a:p>
                      <a:pPr>
                        <a:lnSpc>
                          <a:spcPct val="114000"/>
                        </a:lnSpc>
                      </a:pPr>
                      <a:r>
                        <a:rPr lang="zh-CN" altLang="en-US" sz="900" b="0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　　</a:t>
                      </a:r>
                      <a:r>
                        <a:rPr lang="en-US" altLang="ja-JP" sz="900" b="0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·</a:t>
                      </a:r>
                      <a:r>
                        <a:rPr lang="zh-CN" altLang="en-US" sz="900" b="0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报联商</a:t>
                      </a:r>
                      <a:r>
                        <a:rPr lang="en-US" altLang="zh-CN" sz="900" b="0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check list</a:t>
                      </a:r>
                    </a:p>
                    <a:p>
                      <a:pPr>
                        <a:lnSpc>
                          <a:spcPct val="114000"/>
                        </a:lnSpc>
                      </a:pPr>
                      <a:r>
                        <a:rPr lang="zh-CN" altLang="en-US" sz="900" b="0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　　</a:t>
                      </a:r>
                      <a:r>
                        <a:rPr lang="en-US" altLang="ja-JP" sz="900" b="0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·</a:t>
                      </a:r>
                      <a:r>
                        <a:rPr lang="zh-CN" altLang="en-US" sz="900" b="0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目的手段连锁</a:t>
                      </a:r>
                      <a:endParaRPr lang="ja-JP" altLang="en-US" sz="900" b="0" kern="1200" dirty="0" smtClean="0">
                        <a:solidFill>
                          <a:schemeClr val="tx1"/>
                        </a:solidFill>
                        <a:latin typeface="华文细黑" pitchFamily="2" charset="-122"/>
                        <a:ea typeface="华文细黑" pitchFamily="2" charset="-122"/>
                        <a:cs typeface="+mn-cs"/>
                      </a:endParaRPr>
                    </a:p>
                    <a:p>
                      <a:pPr>
                        <a:lnSpc>
                          <a:spcPct val="114000"/>
                        </a:lnSpc>
                      </a:pPr>
                      <a:r>
                        <a:rPr lang="ja-JP" altLang="en-US" sz="900" b="0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	</a:t>
                      </a:r>
                    </a:p>
                    <a:p>
                      <a:pPr>
                        <a:lnSpc>
                          <a:spcPct val="114000"/>
                        </a:lnSpc>
                      </a:pPr>
                      <a:r>
                        <a:rPr lang="en-US" altLang="zh-CN" sz="900" b="1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Ⅴ</a:t>
                      </a:r>
                      <a:r>
                        <a:rPr lang="zh-CN" altLang="en-US" sz="900" b="1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　报</a:t>
                      </a:r>
                      <a:r>
                        <a:rPr lang="en-US" altLang="zh-CN" sz="900" b="1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·</a:t>
                      </a:r>
                      <a:r>
                        <a:rPr lang="zh-CN" altLang="en-US" sz="900" b="1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联</a:t>
                      </a:r>
                      <a:r>
                        <a:rPr lang="en-US" altLang="zh-CN" sz="900" b="1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·</a:t>
                      </a:r>
                      <a:r>
                        <a:rPr lang="zh-CN" altLang="en-US" sz="900" b="1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商实践演练</a:t>
                      </a:r>
                      <a:endParaRPr lang="ja-JP" altLang="en-US" sz="900" b="1" kern="1200" dirty="0" smtClean="0">
                        <a:solidFill>
                          <a:schemeClr val="tx1"/>
                        </a:solidFill>
                        <a:latin typeface="华文细黑" pitchFamily="2" charset="-122"/>
                        <a:ea typeface="华文细黑" pitchFamily="2" charset="-122"/>
                        <a:cs typeface="+mn-cs"/>
                      </a:endParaRPr>
                    </a:p>
                    <a:p>
                      <a:pPr>
                        <a:lnSpc>
                          <a:spcPct val="114000"/>
                        </a:lnSpc>
                      </a:pPr>
                      <a:endParaRPr lang="en-US" altLang="ja-JP" sz="900" b="0" kern="1200" dirty="0" smtClean="0">
                        <a:solidFill>
                          <a:schemeClr val="tx1"/>
                        </a:solidFill>
                        <a:latin typeface="华文细黑" pitchFamily="2" charset="-122"/>
                        <a:ea typeface="华文细黑" pitchFamily="2" charset="-122"/>
                        <a:cs typeface="+mn-cs"/>
                      </a:endParaRPr>
                    </a:p>
                    <a:p>
                      <a:pPr marL="0" marR="0" indent="0" algn="l" defTabSz="1280034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Ⅵ</a:t>
                      </a:r>
                      <a:r>
                        <a:rPr lang="zh-CN" altLang="en-US" sz="900" b="1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　总结</a:t>
                      </a:r>
                      <a:endParaRPr lang="ja-JP" altLang="en-US" sz="900" b="1" kern="1200" dirty="0" smtClean="0">
                        <a:solidFill>
                          <a:schemeClr val="tx1"/>
                        </a:solidFill>
                        <a:latin typeface="华文细黑" pitchFamily="2" charset="-122"/>
                        <a:ea typeface="华文细黑" pitchFamily="2" charset="-122"/>
                        <a:cs typeface="+mn-cs"/>
                      </a:endParaRPr>
                    </a:p>
                  </a:txBody>
                  <a:tcPr marL="3807" marR="3807" marT="4082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4" name="圆角矩形 103"/>
          <p:cNvSpPr/>
          <p:nvPr/>
        </p:nvSpPr>
        <p:spPr>
          <a:xfrm>
            <a:off x="5353055" y="878667"/>
            <a:ext cx="4406508" cy="1907391"/>
          </a:xfrm>
          <a:prstGeom prst="roundRect">
            <a:avLst>
              <a:gd name="adj" fmla="val 5887"/>
            </a:avLst>
          </a:prstGeom>
          <a:noFill/>
          <a:ln>
            <a:solidFill>
              <a:srgbClr val="006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0557" tIns="30278" rIns="60557" bIns="30278" rtlCol="0" anchor="ctr"/>
          <a:lstStyle/>
          <a:p>
            <a:pPr algn="ctr"/>
            <a:endParaRPr lang="zh-CN" altLang="en-US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98" name="圆角矩形 97"/>
          <p:cNvSpPr/>
          <p:nvPr/>
        </p:nvSpPr>
        <p:spPr>
          <a:xfrm>
            <a:off x="5353055" y="3000372"/>
            <a:ext cx="4405505" cy="1143007"/>
          </a:xfrm>
          <a:prstGeom prst="roundRect">
            <a:avLst>
              <a:gd name="adj" fmla="val 5887"/>
            </a:avLst>
          </a:prstGeom>
          <a:noFill/>
          <a:ln>
            <a:solidFill>
              <a:srgbClr val="006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25" tIns="30278" rIns="71525" bIns="30278" rtlCol="0" anchor="ctr"/>
          <a:lstStyle/>
          <a:p>
            <a:pPr algn="ctr"/>
            <a:endParaRPr lang="zh-CN" altLang="en-US" sz="900" dirty="0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1859667" y="4584485"/>
            <a:ext cx="3150432" cy="242590"/>
          </a:xfrm>
          <a:prstGeom prst="rect">
            <a:avLst/>
          </a:prstGeom>
          <a:noFill/>
        </p:spPr>
        <p:txBody>
          <a:bodyPr wrap="square" lIns="63728" tIns="31864" rIns="63728" bIns="31864" rtlCol="0">
            <a:noAutofit/>
          </a:bodyPr>
          <a:lstStyle/>
          <a:p>
            <a:r>
              <a:rPr lang="zh-CN" altLang="en-US" sz="1200" b="1" dirty="0" smtClean="0">
                <a:latin typeface="华文细黑" pitchFamily="2" charset="-122"/>
                <a:ea typeface="华文细黑" pitchFamily="2" charset="-122"/>
              </a:rPr>
              <a:t>喜岛孝广</a:t>
            </a:r>
            <a:r>
              <a:rPr lang="ja-JP" altLang="en-US" sz="1200" b="1" dirty="0" smtClean="0">
                <a:latin typeface="华文细黑" pitchFamily="2" charset="-122"/>
                <a:ea typeface="华文细黑" pitchFamily="2" charset="-122"/>
              </a:rPr>
              <a:t>　　</a:t>
            </a:r>
            <a:r>
              <a:rPr lang="zh-CN" altLang="en-US" sz="1200" b="1" dirty="0" smtClean="0">
                <a:latin typeface="华文细黑" pitchFamily="2" charset="-122"/>
                <a:ea typeface="华文细黑" pitchFamily="2" charset="-122"/>
              </a:rPr>
              <a:t>英创讲师</a:t>
            </a:r>
            <a:endParaRPr lang="en-US" altLang="ja-JP" sz="1200" b="1" dirty="0" smtClean="0">
              <a:latin typeface="华文细黑" pitchFamily="2" charset="-122"/>
              <a:ea typeface="华文细黑" pitchFamily="2" charset="-122"/>
            </a:endParaRPr>
          </a:p>
          <a:p>
            <a:endParaRPr lang="zh-CN" altLang="en-US" sz="1200" b="1" dirty="0" smtClean="0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69" name="副标题 2"/>
          <p:cNvSpPr>
            <a:spLocks noGrp="1"/>
          </p:cNvSpPr>
          <p:nvPr>
            <p:ph type="subTitle" idx="1"/>
          </p:nvPr>
        </p:nvSpPr>
        <p:spPr>
          <a:xfrm>
            <a:off x="0" y="989008"/>
            <a:ext cx="4797012" cy="375049"/>
          </a:xfrm>
          <a:solidFill>
            <a:srgbClr val="DAEFC3"/>
          </a:solidFill>
        </p:spPr>
        <p:txBody>
          <a:bodyPr vert="horz" lIns="63728" tIns="31864" rIns="63728" bIns="31864" rtlCol="0" anchor="t">
            <a:normAutofit/>
          </a:bodyPr>
          <a:lstStyle/>
          <a:p>
            <a:pPr algn="l">
              <a:spcBef>
                <a:spcPts val="0"/>
              </a:spcBef>
              <a:defRPr/>
            </a:pPr>
            <a:r>
              <a:rPr lang="ja-JP" altLang="en-US" sz="17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细黑" pitchFamily="2" charset="-122"/>
                <a:ea typeface="华文细黑" pitchFamily="2" charset="-122"/>
              </a:rPr>
              <a:t>   </a:t>
            </a:r>
            <a:r>
              <a:rPr lang="ja-JP" altLang="en-US" sz="1100" b="1" dirty="0" smtClean="0">
                <a:solidFill>
                  <a:schemeClr val="tx1"/>
                </a:solidFill>
                <a:latin typeface="华文细黑" pitchFamily="2" charset="-122"/>
                <a:ea typeface="华文细黑" pitchFamily="2" charset="-122"/>
              </a:rPr>
              <a:t>○</a:t>
            </a:r>
            <a:r>
              <a:rPr lang="zh-CN" altLang="en-US" sz="1100" b="1" dirty="0" smtClean="0">
                <a:solidFill>
                  <a:schemeClr val="tx1"/>
                </a:solidFill>
                <a:latin typeface="华文细黑" pitchFamily="2" charset="-122"/>
                <a:ea typeface="华文细黑" pitchFamily="2" charset="-122"/>
              </a:rPr>
              <a:t>培训</a:t>
            </a:r>
            <a:r>
              <a:rPr lang="ja-JP" altLang="en-US" sz="1100" b="1" dirty="0" smtClean="0">
                <a:solidFill>
                  <a:schemeClr val="tx1"/>
                </a:solidFill>
                <a:latin typeface="华文细黑" pitchFamily="2" charset="-122"/>
                <a:ea typeface="华文细黑" pitchFamily="2" charset="-122"/>
              </a:rPr>
              <a:t>目的</a:t>
            </a:r>
          </a:p>
        </p:txBody>
      </p:sp>
      <p:sp>
        <p:nvSpPr>
          <p:cNvPr id="70" name="矩形 69"/>
          <p:cNvSpPr/>
          <p:nvPr/>
        </p:nvSpPr>
        <p:spPr>
          <a:xfrm>
            <a:off x="1" y="0"/>
            <a:ext cx="4788351" cy="989007"/>
          </a:xfrm>
          <a:prstGeom prst="rect">
            <a:avLst/>
          </a:prstGeom>
          <a:solidFill>
            <a:srgbClr val="006C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63728" tIns="31864" rIns="63728" bIns="31864" rtlCol="0" anchor="ctr"/>
          <a:lstStyle/>
          <a:p>
            <a:pPr algn="ctr"/>
            <a:r>
              <a:rPr lang="zh-CN" altLang="en-US" sz="1600" b="1" dirty="0" smtClean="0">
                <a:latin typeface="华文细黑" pitchFamily="2" charset="-122"/>
                <a:ea typeface="华文细黑" pitchFamily="2" charset="-122"/>
              </a:rPr>
              <a:t>英创安众公开课（中文）</a:t>
            </a:r>
            <a:endParaRPr lang="en-US" altLang="zh-CN" sz="1600" b="1" dirty="0" smtClean="0">
              <a:latin typeface="华文细黑" pitchFamily="2" charset="-122"/>
              <a:ea typeface="华文细黑" pitchFamily="2" charset="-122"/>
            </a:endParaRPr>
          </a:p>
          <a:p>
            <a:pPr algn="ctr"/>
            <a:r>
              <a:rPr lang="en-US" altLang="zh-CN" sz="1600" b="1" dirty="0" smtClean="0">
                <a:latin typeface="华文细黑" pitchFamily="2" charset="-122"/>
                <a:ea typeface="华文细黑" pitchFamily="2" charset="-122"/>
              </a:rPr>
              <a:t>~  </a:t>
            </a:r>
            <a:r>
              <a:rPr lang="zh-CN" altLang="en-US" sz="1600" b="1" dirty="0" smtClean="0">
                <a:latin typeface="华文细黑" pitchFamily="2" charset="-122"/>
                <a:ea typeface="华文细黑" pitchFamily="2" charset="-122"/>
              </a:rPr>
              <a:t>报</a:t>
            </a:r>
            <a:r>
              <a:rPr lang="en-US" altLang="zh-CN" sz="1600" b="1" dirty="0" smtClean="0">
                <a:latin typeface="华文细黑" pitchFamily="2" charset="-122"/>
                <a:ea typeface="华文细黑" pitchFamily="2" charset="-122"/>
              </a:rPr>
              <a:t>·</a:t>
            </a:r>
            <a:r>
              <a:rPr lang="zh-CN" altLang="en-US" sz="1600" b="1" dirty="0" smtClean="0">
                <a:latin typeface="华文细黑" pitchFamily="2" charset="-122"/>
                <a:ea typeface="华文细黑" pitchFamily="2" charset="-122"/>
              </a:rPr>
              <a:t>联</a:t>
            </a:r>
            <a:r>
              <a:rPr lang="en-US" altLang="zh-CN" sz="1600" b="1" dirty="0" smtClean="0">
                <a:latin typeface="华文细黑" pitchFamily="2" charset="-122"/>
                <a:ea typeface="华文细黑" pitchFamily="2" charset="-122"/>
              </a:rPr>
              <a:t>·</a:t>
            </a:r>
            <a:r>
              <a:rPr lang="zh-CN" altLang="en-US" sz="1600" b="1" dirty="0" smtClean="0">
                <a:latin typeface="华文细黑" pitchFamily="2" charset="-122"/>
                <a:ea typeface="华文细黑" pitchFamily="2" charset="-122"/>
              </a:rPr>
              <a:t>商改变工作   </a:t>
            </a:r>
            <a:r>
              <a:rPr lang="en-US" altLang="zh-CN" sz="1600" b="1" dirty="0" smtClean="0">
                <a:latin typeface="华文细黑" pitchFamily="2" charset="-122"/>
                <a:ea typeface="华文细黑" pitchFamily="2" charset="-122"/>
              </a:rPr>
              <a:t>9</a:t>
            </a:r>
            <a:r>
              <a:rPr lang="zh-CN" altLang="en-US" sz="1600" b="1" dirty="0" smtClean="0">
                <a:latin typeface="华文细黑" pitchFamily="2" charset="-122"/>
                <a:ea typeface="华文细黑" pitchFamily="2" charset="-122"/>
              </a:rPr>
              <a:t>月</a:t>
            </a:r>
            <a:r>
              <a:rPr lang="en-US" altLang="zh-CN" sz="1600" b="1" dirty="0" smtClean="0">
                <a:latin typeface="华文细黑" pitchFamily="2" charset="-122"/>
                <a:ea typeface="华文细黑" pitchFamily="2" charset="-122"/>
              </a:rPr>
              <a:t>19</a:t>
            </a:r>
            <a:r>
              <a:rPr lang="zh-CN" altLang="en-US" sz="1600" b="1" dirty="0" smtClean="0">
                <a:latin typeface="华文细黑" pitchFamily="2" charset="-122"/>
                <a:ea typeface="华文细黑" pitchFamily="2" charset="-122"/>
              </a:rPr>
              <a:t>日（周五）</a:t>
            </a:r>
            <a:r>
              <a:rPr lang="en-US" altLang="zh-CN" sz="1600" b="1" dirty="0" smtClean="0">
                <a:latin typeface="华文细黑" pitchFamily="2" charset="-122"/>
                <a:ea typeface="华文细黑" pitchFamily="2" charset="-122"/>
              </a:rPr>
              <a:t>~</a:t>
            </a:r>
          </a:p>
          <a:p>
            <a:pPr algn="ctr">
              <a:spcBef>
                <a:spcPts val="836"/>
              </a:spcBef>
            </a:pPr>
            <a:r>
              <a:rPr lang="zh-CN" altLang="en-US" sz="900" dirty="0" smtClean="0">
                <a:latin typeface="华文细黑" pitchFamily="2" charset="-122"/>
                <a:ea typeface="华文细黑" pitchFamily="2" charset="-122"/>
              </a:rPr>
              <a:t>主办：英创安众企业管理咨询（上海）有限公司</a:t>
            </a:r>
            <a:r>
              <a:rPr lang="ja-JP" altLang="en-US" sz="900" dirty="0" smtClean="0">
                <a:latin typeface="华文细黑" pitchFamily="2" charset="-122"/>
                <a:ea typeface="华文细黑" pitchFamily="2" charset="-122"/>
              </a:rPr>
              <a:t>　　　　</a:t>
            </a:r>
            <a:r>
              <a:rPr lang="zh-CN" altLang="en-US" sz="900" dirty="0" smtClean="0">
                <a:latin typeface="华文细黑" pitchFamily="2" charset="-122"/>
                <a:ea typeface="华文细黑" pitchFamily="2" charset="-122"/>
              </a:rPr>
              <a:t>讲师：喜岛 孝广</a:t>
            </a:r>
            <a:endParaRPr lang="en-US" altLang="ja-JP" sz="900" dirty="0" smtClean="0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71" name="副标题 2"/>
          <p:cNvSpPr txBox="1">
            <a:spLocks/>
          </p:cNvSpPr>
          <p:nvPr/>
        </p:nvSpPr>
        <p:spPr>
          <a:xfrm>
            <a:off x="713846" y="2143116"/>
            <a:ext cx="4083166" cy="375049"/>
          </a:xfrm>
          <a:prstGeom prst="rect">
            <a:avLst/>
          </a:prstGeom>
          <a:solidFill>
            <a:srgbClr val="DAEFC3"/>
          </a:solidFill>
        </p:spPr>
        <p:txBody>
          <a:bodyPr vert="horz" lIns="63728" tIns="31864" rIns="63728" bIns="31864" rtlCol="0" anchor="ctr" anchorCtr="0">
            <a:normAutofit/>
          </a:bodyPr>
          <a:lstStyle/>
          <a:p>
            <a:pPr lvl="0">
              <a:defRPr/>
            </a:pPr>
            <a:r>
              <a:rPr lang="ja-JP" altLang="en-US" sz="1100" b="1" dirty="0" smtClean="0">
                <a:latin typeface="华文细黑" pitchFamily="2" charset="-122"/>
                <a:ea typeface="华文细黑" pitchFamily="2" charset="-122"/>
              </a:rPr>
              <a:t>    ○</a:t>
            </a:r>
            <a:r>
              <a:rPr lang="zh-CN" altLang="en-US" sz="1100" b="1" dirty="0" smtClean="0">
                <a:latin typeface="华文细黑" pitchFamily="2" charset="-122"/>
                <a:ea typeface="华文细黑" pitchFamily="2" charset="-122"/>
              </a:rPr>
              <a:t>培训特征</a:t>
            </a:r>
            <a:endParaRPr lang="zh-CN" alt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细黑" pitchFamily="2" charset="-122"/>
              <a:ea typeface="华文细黑" pitchFamily="2" charset="-122"/>
            </a:endParaRPr>
          </a:p>
        </p:txBody>
      </p:sp>
      <p:cxnSp>
        <p:nvCxnSpPr>
          <p:cNvPr id="72" name="直接连接符 71"/>
          <p:cNvCxnSpPr/>
          <p:nvPr/>
        </p:nvCxnSpPr>
        <p:spPr>
          <a:xfrm>
            <a:off x="913723" y="2459573"/>
            <a:ext cx="1831454" cy="1754"/>
          </a:xfrm>
          <a:prstGeom prst="line">
            <a:avLst/>
          </a:prstGeom>
          <a:ln w="38100">
            <a:solidFill>
              <a:srgbClr val="006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241615" y="1362070"/>
            <a:ext cx="4568615" cy="895347"/>
          </a:xfrm>
          <a:prstGeom prst="rect">
            <a:avLst/>
          </a:prstGeom>
          <a:noFill/>
        </p:spPr>
        <p:txBody>
          <a:bodyPr wrap="square" lIns="63728" tIns="31864" rIns="63728" bIns="31864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900" dirty="0" smtClean="0">
                <a:latin typeface="华文细黑" pitchFamily="2" charset="-122"/>
                <a:ea typeface="华文细黑" pitchFamily="2" charset="-122"/>
                <a:sym typeface="Wingdings"/>
              </a:rPr>
              <a:t>　</a:t>
            </a:r>
            <a:r>
              <a:rPr lang="zh-CN" altLang="en-US" sz="900" dirty="0" smtClean="0">
                <a:latin typeface="华文细黑" pitchFamily="2" charset="-122"/>
                <a:ea typeface="华文细黑" pitchFamily="2" charset="-122"/>
                <a:sym typeface="Wingdings"/>
              </a:rPr>
              <a:t>了解在日企中备受重视的沟通方式。</a:t>
            </a:r>
            <a:endParaRPr lang="en-US" altLang="ja-JP" sz="900" dirty="0" smtClean="0">
              <a:latin typeface="华文细黑" pitchFamily="2" charset="-122"/>
              <a:ea typeface="华文细黑" pitchFamily="2" charset="-122"/>
              <a:sym typeface="Wingdings"/>
            </a:endParaRPr>
          </a:p>
          <a:p>
            <a:pPr>
              <a:lnSpc>
                <a:spcPct val="150000"/>
              </a:lnSpc>
            </a:pPr>
            <a:r>
              <a:rPr lang="ja-JP" altLang="en-US" sz="900" dirty="0" smtClean="0">
                <a:latin typeface="华文细黑" pitchFamily="2" charset="-122"/>
                <a:ea typeface="华文细黑" pitchFamily="2" charset="-122"/>
                <a:sym typeface="Wingdings"/>
              </a:rPr>
              <a:t>　</a:t>
            </a:r>
            <a:r>
              <a:rPr lang="zh-CN" altLang="en-US" sz="900" dirty="0" smtClean="0">
                <a:latin typeface="华文细黑" pitchFamily="2" charset="-122"/>
                <a:ea typeface="华文细黑" pitchFamily="2" charset="-122"/>
                <a:sym typeface="Wingdings"/>
              </a:rPr>
              <a:t>认识报</a:t>
            </a:r>
            <a:r>
              <a:rPr lang="en-US" altLang="zh-CN" sz="900" dirty="0" smtClean="0">
                <a:latin typeface="华文细黑" pitchFamily="2" charset="-122"/>
                <a:ea typeface="华文细黑" pitchFamily="2" charset="-122"/>
                <a:sym typeface="Wingdings"/>
              </a:rPr>
              <a:t>·</a:t>
            </a:r>
            <a:r>
              <a:rPr lang="zh-CN" altLang="en-US" sz="900" dirty="0" smtClean="0">
                <a:latin typeface="华文细黑" pitchFamily="2" charset="-122"/>
                <a:ea typeface="华文细黑" pitchFamily="2" charset="-122"/>
                <a:sym typeface="Wingdings"/>
              </a:rPr>
              <a:t>联</a:t>
            </a:r>
            <a:r>
              <a:rPr lang="en-US" altLang="zh-CN" sz="900" dirty="0" smtClean="0">
                <a:latin typeface="华文细黑" pitchFamily="2" charset="-122"/>
                <a:ea typeface="华文细黑" pitchFamily="2" charset="-122"/>
                <a:sym typeface="Wingdings"/>
              </a:rPr>
              <a:t>·</a:t>
            </a:r>
            <a:r>
              <a:rPr lang="zh-CN" altLang="en-US" sz="900" dirty="0" smtClean="0">
                <a:latin typeface="华文细黑" pitchFamily="2" charset="-122"/>
                <a:ea typeface="华文细黑" pitchFamily="2" charset="-122"/>
                <a:sym typeface="Wingdings"/>
              </a:rPr>
              <a:t>商的重要性。</a:t>
            </a:r>
            <a:endParaRPr lang="en-US" altLang="ja-JP" sz="900" dirty="0" smtClean="0">
              <a:latin typeface="华文细黑" pitchFamily="2" charset="-122"/>
              <a:ea typeface="华文细黑" pitchFamily="2" charset="-122"/>
              <a:sym typeface="Wingdings"/>
            </a:endParaRPr>
          </a:p>
          <a:p>
            <a:pPr>
              <a:lnSpc>
                <a:spcPct val="150000"/>
              </a:lnSpc>
            </a:pPr>
            <a:r>
              <a:rPr lang="ja-JP" altLang="en-US" sz="900" dirty="0" smtClean="0">
                <a:latin typeface="华文细黑" pitchFamily="2" charset="-122"/>
                <a:ea typeface="华文细黑" pitchFamily="2" charset="-122"/>
                <a:sym typeface="Wingdings"/>
              </a:rPr>
              <a:t>　</a:t>
            </a:r>
            <a:r>
              <a:rPr lang="zh-CN" altLang="en-US" sz="900" dirty="0" smtClean="0">
                <a:latin typeface="华文细黑" pitchFamily="2" charset="-122"/>
                <a:ea typeface="华文细黑" pitchFamily="2" charset="-122"/>
                <a:sym typeface="Wingdings"/>
              </a:rPr>
              <a:t>掌握实际工作中报</a:t>
            </a:r>
            <a:r>
              <a:rPr lang="en-US" altLang="zh-CN" sz="900" dirty="0" smtClean="0">
                <a:latin typeface="华文细黑" pitchFamily="2" charset="-122"/>
                <a:ea typeface="华文细黑" pitchFamily="2" charset="-122"/>
                <a:sym typeface="Wingdings"/>
              </a:rPr>
              <a:t>·</a:t>
            </a:r>
            <a:r>
              <a:rPr lang="zh-CN" altLang="en-US" sz="900" dirty="0" smtClean="0">
                <a:latin typeface="华文细黑" pitchFamily="2" charset="-122"/>
                <a:ea typeface="华文细黑" pitchFamily="2" charset="-122"/>
                <a:sym typeface="Wingdings"/>
              </a:rPr>
              <a:t>联</a:t>
            </a:r>
            <a:r>
              <a:rPr lang="en-US" altLang="zh-CN" sz="900" dirty="0" smtClean="0">
                <a:latin typeface="华文细黑" pitchFamily="2" charset="-122"/>
                <a:ea typeface="华文细黑" pitchFamily="2" charset="-122"/>
                <a:sym typeface="Wingdings"/>
              </a:rPr>
              <a:t>·</a:t>
            </a:r>
            <a:r>
              <a:rPr lang="zh-CN" altLang="en-US" sz="900" dirty="0" smtClean="0">
                <a:latin typeface="华文细黑" pitchFamily="2" charset="-122"/>
                <a:ea typeface="华文细黑" pitchFamily="2" charset="-122"/>
                <a:sym typeface="Wingdings"/>
              </a:rPr>
              <a:t>商的要点与技巧。</a:t>
            </a:r>
            <a:endParaRPr lang="en-US" altLang="ja-JP" sz="900" dirty="0" smtClean="0">
              <a:latin typeface="华文细黑" pitchFamily="2" charset="-122"/>
              <a:ea typeface="华文细黑" pitchFamily="2" charset="-122"/>
              <a:sym typeface="Wingdings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l"/>
            </a:pPr>
            <a:endParaRPr lang="en-US" altLang="ja-JP" sz="900" dirty="0" smtClean="0">
              <a:latin typeface="华文细黑" pitchFamily="2" charset="-122"/>
              <a:ea typeface="华文细黑" pitchFamily="2" charset="-122"/>
              <a:sym typeface="Wingdings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731687" y="2622599"/>
            <a:ext cx="3854769" cy="687598"/>
          </a:xfrm>
          <a:prstGeom prst="rect">
            <a:avLst/>
          </a:prstGeom>
          <a:noFill/>
        </p:spPr>
        <p:txBody>
          <a:bodyPr wrap="square" lIns="63728" tIns="31864" rIns="63728" bIns="31864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900" dirty="0" smtClean="0">
                <a:latin typeface="华文细黑" pitchFamily="2" charset="-122"/>
                <a:ea typeface="华文细黑" pitchFamily="2" charset="-122"/>
                <a:sym typeface="Wingdings"/>
              </a:rPr>
              <a:t>　    </a:t>
            </a:r>
            <a:r>
              <a:rPr lang="zh-CN" altLang="en-US" sz="900" dirty="0" smtClean="0">
                <a:latin typeface="华文细黑" pitchFamily="2" charset="-122"/>
                <a:ea typeface="华文细黑" pitchFamily="2" charset="-122"/>
                <a:sym typeface="Wingdings"/>
              </a:rPr>
              <a:t>通过讲课的形式，了解报</a:t>
            </a:r>
            <a:r>
              <a:rPr lang="en-US" altLang="zh-CN" sz="900" dirty="0" smtClean="0">
                <a:latin typeface="华文细黑" pitchFamily="2" charset="-122"/>
                <a:ea typeface="华文细黑" pitchFamily="2" charset="-122"/>
                <a:sym typeface="Wingdings"/>
              </a:rPr>
              <a:t>·</a:t>
            </a:r>
            <a:r>
              <a:rPr lang="zh-CN" altLang="en-US" sz="900" dirty="0" smtClean="0">
                <a:latin typeface="华文细黑" pitchFamily="2" charset="-122"/>
                <a:ea typeface="华文细黑" pitchFamily="2" charset="-122"/>
                <a:sym typeface="Wingdings"/>
              </a:rPr>
              <a:t>联</a:t>
            </a:r>
            <a:r>
              <a:rPr lang="en-US" altLang="zh-CN" sz="900" dirty="0" smtClean="0">
                <a:latin typeface="华文细黑" pitchFamily="2" charset="-122"/>
                <a:ea typeface="华文细黑" pitchFamily="2" charset="-122"/>
                <a:sym typeface="Wingdings"/>
              </a:rPr>
              <a:t>·</a:t>
            </a:r>
            <a:r>
              <a:rPr lang="zh-CN" altLang="en-US" sz="900" dirty="0" smtClean="0">
                <a:latin typeface="华文细黑" pitchFamily="2" charset="-122"/>
                <a:ea typeface="华文细黑" pitchFamily="2" charset="-122"/>
                <a:sym typeface="Wingdings"/>
              </a:rPr>
              <a:t>商在实际操作中必要的知识与技巧。</a:t>
            </a:r>
            <a:endParaRPr lang="en-US" altLang="ja-JP" sz="900" dirty="0" smtClean="0">
              <a:latin typeface="华文细黑" pitchFamily="2" charset="-122"/>
              <a:ea typeface="华文细黑" pitchFamily="2" charset="-122"/>
              <a:sym typeface="Wingdings"/>
            </a:endParaRPr>
          </a:p>
          <a:p>
            <a:pPr>
              <a:lnSpc>
                <a:spcPct val="150000"/>
              </a:lnSpc>
            </a:pPr>
            <a:r>
              <a:rPr lang="ja-JP" altLang="en-US" sz="900" dirty="0" smtClean="0">
                <a:latin typeface="华文细黑" pitchFamily="2" charset="-122"/>
                <a:ea typeface="华文细黑" pitchFamily="2" charset="-122"/>
                <a:sym typeface="Wingdings"/>
              </a:rPr>
              <a:t>　    </a:t>
            </a:r>
            <a:r>
              <a:rPr lang="zh-CN" altLang="en-US" sz="900" dirty="0" smtClean="0">
                <a:latin typeface="华文细黑" pitchFamily="2" charset="-122"/>
                <a:ea typeface="华文细黑" pitchFamily="2" charset="-122"/>
                <a:sym typeface="Wingdings"/>
              </a:rPr>
              <a:t>并通过案例演练等方式，促进学员的思考与融会贯通，以求在实际工作中能迅速运用课堂所学，提高沟通效率。</a:t>
            </a:r>
          </a:p>
        </p:txBody>
      </p:sp>
      <p:graphicFrame>
        <p:nvGraphicFramePr>
          <p:cNvPr id="75" name="表格 74"/>
          <p:cNvGraphicFramePr>
            <a:graphicFrameLocks noGrp="1"/>
          </p:cNvGraphicFramePr>
          <p:nvPr/>
        </p:nvGraphicFramePr>
        <p:xfrm>
          <a:off x="-33" y="5391164"/>
          <a:ext cx="4797046" cy="969487"/>
        </p:xfrm>
        <a:graphic>
          <a:graphicData uri="http://schemas.openxmlformats.org/drawingml/2006/table">
            <a:tbl>
              <a:tblPr/>
              <a:tblGrid>
                <a:gridCol w="637719"/>
                <a:gridCol w="4159327"/>
              </a:tblGrid>
              <a:tr h="28375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1" i="0" u="none" strike="noStrike" dirty="0" smtClean="0">
                          <a:solidFill>
                            <a:srgbClr val="FFFFFF"/>
                          </a:solidFill>
                          <a:latin typeface="华文细黑" pitchFamily="2" charset="-122"/>
                          <a:ea typeface="华文细黑" pitchFamily="2" charset="-122"/>
                        </a:rPr>
                        <a:t>时间</a:t>
                      </a:r>
                      <a:endParaRPr lang="zh-CN" altLang="en-US" sz="900" b="1" i="0" u="none" strike="noStrike" dirty="0">
                        <a:solidFill>
                          <a:srgbClr val="FFFFFF"/>
                        </a:solidFill>
                        <a:latin typeface="华文细黑" pitchFamily="2" charset="-122"/>
                        <a:ea typeface="华文细黑" pitchFamily="2" charset="-122"/>
                      </a:endParaRPr>
                    </a:p>
                  </a:txBody>
                  <a:tcPr marL="3807" marR="3807" marT="4082" marB="0" anchor="ctr">
                    <a:lnL>
                      <a:noFill/>
                    </a:lnL>
                    <a:lnR w="635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latin typeface="华文细黑" pitchFamily="2" charset="-122"/>
                          <a:ea typeface="华文细黑" pitchFamily="2" charset="-122"/>
                        </a:rPr>
                        <a:t>　 </a:t>
                      </a:r>
                      <a:r>
                        <a:rPr lang="en-US" altLang="zh-CN" sz="900" b="0" i="0" u="none" strike="noStrike" dirty="0" smtClean="0">
                          <a:solidFill>
                            <a:srgbClr val="000000"/>
                          </a:solidFill>
                          <a:latin typeface="华文细黑" pitchFamily="2" charset="-122"/>
                          <a:ea typeface="华文细黑" pitchFamily="2" charset="-122"/>
                        </a:rPr>
                        <a:t>2014</a:t>
                      </a:r>
                      <a:r>
                        <a:rPr lang="zh-CN" altLang="en-US" sz="900" b="0" i="0" u="none" strike="noStrike" dirty="0" smtClean="0">
                          <a:solidFill>
                            <a:srgbClr val="000000"/>
                          </a:solidFill>
                          <a:latin typeface="华文细黑" pitchFamily="2" charset="-122"/>
                          <a:ea typeface="华文细黑" pitchFamily="2" charset="-122"/>
                        </a:rPr>
                        <a:t>年</a:t>
                      </a:r>
                      <a:r>
                        <a:rPr lang="en-US" altLang="zh-CN" sz="900" b="0" i="0" u="none" strike="noStrike" dirty="0" smtClean="0">
                          <a:solidFill>
                            <a:srgbClr val="000000"/>
                          </a:solidFill>
                          <a:latin typeface="华文细黑" pitchFamily="2" charset="-122"/>
                          <a:ea typeface="华文细黑" pitchFamily="2" charset="-122"/>
                        </a:rPr>
                        <a:t>9</a:t>
                      </a:r>
                      <a:r>
                        <a:rPr lang="zh-CN" altLang="en-US" sz="900" b="0" i="0" u="none" strike="noStrike" dirty="0" smtClean="0">
                          <a:solidFill>
                            <a:srgbClr val="000000"/>
                          </a:solidFill>
                          <a:latin typeface="华文细黑" pitchFamily="2" charset="-122"/>
                          <a:ea typeface="华文细黑" pitchFamily="2" charset="-122"/>
                        </a:rPr>
                        <a:t>月</a:t>
                      </a:r>
                      <a:r>
                        <a:rPr lang="en-US" altLang="zh-CN" sz="900" b="0" i="0" u="none" strike="noStrike" dirty="0" smtClean="0">
                          <a:solidFill>
                            <a:srgbClr val="000000"/>
                          </a:solidFill>
                          <a:latin typeface="华文细黑" pitchFamily="2" charset="-122"/>
                          <a:ea typeface="华文细黑" pitchFamily="2" charset="-122"/>
                        </a:rPr>
                        <a:t>19</a:t>
                      </a:r>
                      <a:r>
                        <a:rPr lang="zh-CN" altLang="en-US" sz="900" b="0" i="0" u="none" strike="noStrike" dirty="0" smtClean="0">
                          <a:solidFill>
                            <a:srgbClr val="000000"/>
                          </a:solidFill>
                          <a:latin typeface="华文细黑" pitchFamily="2" charset="-122"/>
                          <a:ea typeface="华文细黑" pitchFamily="2" charset="-122"/>
                        </a:rPr>
                        <a:t>日（星期五）</a:t>
                      </a:r>
                      <a:r>
                        <a:rPr lang="en-US" altLang="zh-CN" sz="900" b="0" i="0" u="none" strike="noStrike" dirty="0" smtClean="0">
                          <a:solidFill>
                            <a:srgbClr val="000000"/>
                          </a:solidFill>
                          <a:latin typeface="华文细黑" pitchFamily="2" charset="-122"/>
                          <a:ea typeface="华文细黑" pitchFamily="2" charset="-122"/>
                        </a:rPr>
                        <a:t>13:30</a:t>
                      </a:r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latin typeface="华文细黑" pitchFamily="2" charset="-122"/>
                          <a:ea typeface="华文细黑" pitchFamily="2" charset="-122"/>
                        </a:rPr>
                        <a:t>～</a:t>
                      </a:r>
                      <a:r>
                        <a:rPr lang="en-US" altLang="zh-CN" sz="900" b="0" i="0" u="none" strike="noStrike" dirty="0" smtClean="0">
                          <a:solidFill>
                            <a:srgbClr val="000000"/>
                          </a:solidFill>
                          <a:latin typeface="华文细黑" pitchFamily="2" charset="-122"/>
                          <a:ea typeface="华文细黑" pitchFamily="2" charset="-122"/>
                        </a:rPr>
                        <a:t>17:30</a:t>
                      </a: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latin typeface="华文细黑" pitchFamily="2" charset="-122"/>
                        <a:ea typeface="华文细黑" pitchFamily="2" charset="-122"/>
                      </a:endParaRPr>
                    </a:p>
                  </a:txBody>
                  <a:tcPr marL="3807" marR="3807" marT="4082" marB="0" anchor="ctr">
                    <a:lnL w="635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75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1" i="0" u="none" strike="noStrike" dirty="0" smtClean="0">
                          <a:solidFill>
                            <a:srgbClr val="FFFFFF"/>
                          </a:solidFill>
                          <a:latin typeface="华文细黑" pitchFamily="2" charset="-122"/>
                          <a:ea typeface="华文细黑" pitchFamily="2" charset="-122"/>
                        </a:rPr>
                        <a:t>地点</a:t>
                      </a:r>
                      <a:endParaRPr lang="zh-CN" altLang="en-US" sz="900" b="1" i="0" u="none" strike="noStrike" dirty="0">
                        <a:solidFill>
                          <a:srgbClr val="FFFFFF"/>
                        </a:solidFill>
                        <a:latin typeface="华文细黑" pitchFamily="2" charset="-122"/>
                        <a:ea typeface="华文细黑" pitchFamily="2" charset="-122"/>
                      </a:endParaRPr>
                    </a:p>
                  </a:txBody>
                  <a:tcPr marL="3807" marR="3807" marT="4082" marB="0" anchor="ctr">
                    <a:lnL>
                      <a:noFill/>
                    </a:lnL>
                    <a:lnR w="635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latin typeface="华文细黑" pitchFamily="2" charset="-122"/>
                          <a:ea typeface="华文细黑" pitchFamily="2" charset="-122"/>
                        </a:rPr>
                        <a:t>　</a:t>
                      </a:r>
                      <a:r>
                        <a:rPr lang="zh-CN" altLang="en-US" sz="900" dirty="0" smtClean="0">
                          <a:latin typeface="华文细黑" pitchFamily="2" charset="-122"/>
                          <a:ea typeface="华文细黑" pitchFamily="2" charset="-122"/>
                        </a:rPr>
                        <a:t>英创安众企业管理咨询</a:t>
                      </a:r>
                      <a:r>
                        <a:rPr lang="zh-TW" altLang="en-US" sz="900" dirty="0" smtClean="0">
                          <a:latin typeface="华文细黑" pitchFamily="2" charset="-122"/>
                          <a:ea typeface="华文细黑" pitchFamily="2" charset="-122"/>
                        </a:rPr>
                        <a:t>（上海）有限公司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latin typeface="华文细黑" pitchFamily="2" charset="-122"/>
                          <a:ea typeface="华文细黑" pitchFamily="2" charset="-122"/>
                        </a:rPr>
                        <a:t>　</a:t>
                      </a:r>
                      <a:r>
                        <a:rPr lang="zh-CN" altLang="en-US" sz="900" b="0" i="0" u="none" strike="noStrike" dirty="0" smtClean="0">
                          <a:solidFill>
                            <a:srgbClr val="000000"/>
                          </a:solidFill>
                          <a:latin typeface="华文细黑" pitchFamily="2" charset="-122"/>
                          <a:ea typeface="华文细黑" pitchFamily="2" charset="-122"/>
                        </a:rPr>
                        <a:t>培训</a:t>
                      </a:r>
                      <a:r>
                        <a:rPr lang="ja-JP" altLang="en-US" sz="900" b="0" i="0" u="none" strike="noStrike" baseline="0" dirty="0" smtClean="0">
                          <a:solidFill>
                            <a:srgbClr val="000000"/>
                          </a:solidFill>
                          <a:latin typeface="华文细黑" pitchFamily="2" charset="-122"/>
                          <a:ea typeface="华文细黑" pitchFamily="2" charset="-122"/>
                        </a:rPr>
                        <a:t>室</a:t>
                      </a:r>
                      <a:r>
                        <a:rPr lang="zh-CN" altLang="en-US" sz="900" b="0" i="0" u="none" strike="noStrike" dirty="0" smtClean="0">
                          <a:solidFill>
                            <a:srgbClr val="000000"/>
                          </a:solidFill>
                          <a:latin typeface="华文细黑" pitchFamily="2" charset="-122"/>
                          <a:ea typeface="华文细黑" pitchFamily="2" charset="-122"/>
                        </a:rPr>
                        <a:t>（上海市吴江路</a:t>
                      </a:r>
                      <a:r>
                        <a:rPr lang="en-US" altLang="zh-CN" sz="900" b="0" i="0" u="none" strike="noStrike" dirty="0" smtClean="0">
                          <a:solidFill>
                            <a:srgbClr val="000000"/>
                          </a:solidFill>
                          <a:latin typeface="华文细黑" pitchFamily="2" charset="-122"/>
                          <a:ea typeface="华文细黑" pitchFamily="2" charset="-122"/>
                        </a:rPr>
                        <a:t>31</a:t>
                      </a:r>
                      <a:r>
                        <a:rPr lang="zh-CN" altLang="en-US" sz="900" b="0" i="0" u="none" strike="noStrike" dirty="0" smtClean="0">
                          <a:solidFill>
                            <a:srgbClr val="000000"/>
                          </a:solidFill>
                          <a:latin typeface="华文细黑" pitchFamily="2" charset="-122"/>
                          <a:ea typeface="华文细黑" pitchFamily="2" charset="-122"/>
                        </a:rPr>
                        <a:t>号） 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latin typeface="华文细黑" pitchFamily="2" charset="-122"/>
                        <a:ea typeface="华文细黑" pitchFamily="2" charset="-122"/>
                      </a:endParaRPr>
                    </a:p>
                  </a:txBody>
                  <a:tcPr marL="3807" marR="3807" marT="4082" marB="0" anchor="ctr">
                    <a:lnL w="635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98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1" i="0" u="none" strike="noStrike" dirty="0" smtClean="0">
                          <a:solidFill>
                            <a:srgbClr val="FFFFFF"/>
                          </a:solidFill>
                          <a:latin typeface="华文细黑" pitchFamily="2" charset="-122"/>
                          <a:ea typeface="华文细黑" pitchFamily="2" charset="-122"/>
                        </a:rPr>
                        <a:t>费用</a:t>
                      </a:r>
                      <a:endParaRPr lang="zh-CN" altLang="en-US" sz="900" b="1" i="0" u="none" strike="noStrike" dirty="0">
                        <a:solidFill>
                          <a:srgbClr val="FFFFFF"/>
                        </a:solidFill>
                        <a:latin typeface="华文细黑" pitchFamily="2" charset="-122"/>
                        <a:ea typeface="华文细黑" pitchFamily="2" charset="-122"/>
                      </a:endParaRPr>
                    </a:p>
                  </a:txBody>
                  <a:tcPr marL="3807" marR="3807" marT="4082" marB="0" anchor="ctr">
                    <a:lnL>
                      <a:noFill/>
                    </a:lnL>
                    <a:lnR w="635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latin typeface="华文细黑" pitchFamily="2" charset="-122"/>
                          <a:ea typeface="华文细黑" pitchFamily="2" charset="-122"/>
                        </a:rPr>
                        <a:t>　 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latin typeface="华文细黑" pitchFamily="2" charset="-122"/>
                          <a:ea typeface="华文细黑" pitchFamily="2" charset="-122"/>
                        </a:rPr>
                        <a:t>8</a:t>
                      </a:r>
                      <a:r>
                        <a:rPr lang="en-US" altLang="zh-CN" sz="900" b="0" i="0" u="none" strike="noStrike" dirty="0" smtClean="0">
                          <a:solidFill>
                            <a:srgbClr val="000000"/>
                          </a:solidFill>
                          <a:latin typeface="华文细黑" pitchFamily="2" charset="-122"/>
                          <a:ea typeface="华文细黑" pitchFamily="2" charset="-122"/>
                        </a:rPr>
                        <a:t>00</a:t>
                      </a:r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latin typeface="华文细黑" pitchFamily="2" charset="-122"/>
                          <a:ea typeface="华文细黑" pitchFamily="2" charset="-122"/>
                        </a:rPr>
                        <a:t>元</a:t>
                      </a:r>
                      <a:r>
                        <a:rPr lang="en-US" altLang="zh-CN" sz="900" b="0" i="0" u="none" strike="noStrike" dirty="0" smtClean="0">
                          <a:solidFill>
                            <a:srgbClr val="000000"/>
                          </a:solidFill>
                          <a:latin typeface="华文细黑" pitchFamily="2" charset="-122"/>
                          <a:ea typeface="华文细黑" pitchFamily="2" charset="-122"/>
                        </a:rPr>
                        <a:t>/</a:t>
                      </a:r>
                      <a:r>
                        <a:rPr lang="zh-CN" altLang="en-US" sz="900" b="0" i="0" u="none" strike="noStrike" dirty="0" smtClean="0">
                          <a:solidFill>
                            <a:srgbClr val="000000"/>
                          </a:solidFill>
                          <a:latin typeface="华文细黑" pitchFamily="2" charset="-122"/>
                          <a:ea typeface="华文细黑" pitchFamily="2" charset="-122"/>
                        </a:rPr>
                        <a:t>名</a:t>
                      </a:r>
                      <a:endParaRPr lang="zh-CN" altLang="en-US" sz="1200" baseline="0" dirty="0" smtClean="0">
                        <a:latin typeface="华文细黑" pitchFamily="2" charset="-122"/>
                        <a:ea typeface="华文细黑" pitchFamily="2" charset="-122"/>
                      </a:endParaRPr>
                    </a:p>
                    <a:p>
                      <a:r>
                        <a:rPr lang="en-US" altLang="zh-CN" sz="800" b="0" i="0" u="none" strike="noStrike" kern="1200" dirty="0" smtClean="0">
                          <a:solidFill>
                            <a:srgbClr val="000000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      </a:t>
                      </a: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※</a:t>
                      </a:r>
                      <a:r>
                        <a:rPr lang="zh-CN" altLang="en-US" sz="900" b="0" i="0" u="none" strike="noStrike" kern="1200" dirty="0" smtClean="0">
                          <a:solidFill>
                            <a:srgbClr val="000000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加入敝公司人事劳务会员制度的企业本次可享受</a:t>
                      </a: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400</a:t>
                      </a:r>
                      <a:r>
                        <a:rPr lang="zh-CN" altLang="en-US" sz="900" b="0" i="0" u="none" strike="noStrike" kern="1200" dirty="0" smtClean="0">
                          <a:solidFill>
                            <a:srgbClr val="000000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元</a:t>
                      </a: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/</a:t>
                      </a:r>
                      <a:r>
                        <a:rPr lang="zh-CN" altLang="en-US" sz="900" b="0" i="0" u="none" strike="noStrike" kern="1200" dirty="0" smtClean="0">
                          <a:solidFill>
                            <a:srgbClr val="000000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名的优惠价格</a:t>
                      </a:r>
                      <a:r>
                        <a:rPr lang="ja-JP" altLang="en-US" sz="900" b="0" i="0" u="none" strike="noStrike" kern="1200" dirty="0" smtClean="0">
                          <a:solidFill>
                            <a:srgbClr val="000000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。</a:t>
                      </a:r>
                      <a:r>
                        <a:rPr lang="en-US" altLang="en-US" sz="900" b="0" i="0" u="none" strike="noStrike" kern="1200" dirty="0" smtClean="0">
                          <a:solidFill>
                            <a:srgbClr val="000000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 </a:t>
                      </a:r>
                      <a:r>
                        <a:rPr lang="en-US" altLang="ja-JP" sz="900" kern="1200" baseline="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 </a:t>
                      </a:r>
                      <a:endParaRPr lang="en-US" altLang="zh-CN" sz="1050" b="0" i="0" u="none" strike="noStrike" dirty="0" smtClean="0">
                        <a:solidFill>
                          <a:srgbClr val="00000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807" marR="3807" marT="4082" marB="0" anchor="ctr">
                    <a:lnL w="635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76" name="直接连接符 75"/>
          <p:cNvCxnSpPr/>
          <p:nvPr/>
        </p:nvCxnSpPr>
        <p:spPr>
          <a:xfrm>
            <a:off x="164168" y="1310478"/>
            <a:ext cx="1948800" cy="1191"/>
          </a:xfrm>
          <a:prstGeom prst="line">
            <a:avLst/>
          </a:prstGeom>
          <a:ln w="38100">
            <a:solidFill>
              <a:srgbClr val="006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内容占位符 2"/>
          <p:cNvSpPr txBox="1">
            <a:spLocks/>
          </p:cNvSpPr>
          <p:nvPr/>
        </p:nvSpPr>
        <p:spPr>
          <a:xfrm>
            <a:off x="1859666" y="4914910"/>
            <a:ext cx="2998154" cy="563075"/>
          </a:xfrm>
          <a:prstGeom prst="rect">
            <a:avLst/>
          </a:prstGeom>
        </p:spPr>
        <p:txBody>
          <a:bodyPr vert="horz" lIns="63728" tIns="31864" rIns="63728" bIns="31864" rtlCol="0">
            <a:noAutofit/>
          </a:bodyPr>
          <a:lstStyle/>
          <a:p>
            <a:pPr>
              <a:spcBef>
                <a:spcPts val="209"/>
              </a:spcBef>
            </a:pPr>
            <a:r>
              <a:rPr lang="zh-CN" altLang="en-US" sz="900" dirty="0" smtClean="0">
                <a:latin typeface="华文细黑" pitchFamily="2" charset="-122"/>
                <a:ea typeface="华文细黑" pitchFamily="2" charset="-122"/>
              </a:rPr>
              <a:t>英创中国　华北区副总监</a:t>
            </a:r>
            <a:endParaRPr lang="en-US" altLang="zh-CN" sz="900" dirty="0" smtClean="0">
              <a:latin typeface="华文细黑" pitchFamily="2" charset="-122"/>
              <a:ea typeface="华文细黑" pitchFamily="2" charset="-122"/>
            </a:endParaRPr>
          </a:p>
          <a:p>
            <a:pPr>
              <a:spcBef>
                <a:spcPts val="209"/>
              </a:spcBef>
            </a:pPr>
            <a:r>
              <a:rPr lang="zh-CN" altLang="en-US" sz="900" dirty="0" smtClean="0">
                <a:latin typeface="华文细黑" pitchFamily="2" charset="-122"/>
                <a:ea typeface="华文细黑" pitchFamily="2" charset="-122"/>
              </a:rPr>
              <a:t>北京分公司</a:t>
            </a:r>
            <a:r>
              <a:rPr lang="en-US" altLang="zh-CN" sz="900" dirty="0" smtClean="0">
                <a:latin typeface="华文细黑" pitchFamily="2" charset="-122"/>
                <a:ea typeface="华文细黑" pitchFamily="2" charset="-122"/>
              </a:rPr>
              <a:t>·</a:t>
            </a:r>
            <a:r>
              <a:rPr lang="zh-CN" altLang="en-US" sz="900" dirty="0" smtClean="0">
                <a:latin typeface="华文细黑" pitchFamily="2" charset="-122"/>
                <a:ea typeface="华文细黑" pitchFamily="2" charset="-122"/>
              </a:rPr>
              <a:t>天津分公司　运营总监　</a:t>
            </a:r>
            <a:endParaRPr lang="ja-JP" altLang="en-US" sz="900" dirty="0" smtClean="0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1859667" y="4327521"/>
            <a:ext cx="3091225" cy="234615"/>
          </a:xfrm>
          <a:prstGeom prst="rect">
            <a:avLst/>
          </a:prstGeom>
          <a:noFill/>
        </p:spPr>
        <p:txBody>
          <a:bodyPr wrap="square" lIns="63728" tIns="31864" rIns="63728" bIns="31864" rtlCol="0">
            <a:noAutofit/>
          </a:bodyPr>
          <a:lstStyle/>
          <a:p>
            <a:r>
              <a:rPr lang="zh-CN" altLang="en-US" sz="1200" b="1" dirty="0" smtClean="0">
                <a:latin typeface="华文细黑" pitchFamily="2" charset="-122"/>
                <a:ea typeface="华文细黑" pitchFamily="2" charset="-122"/>
              </a:rPr>
              <a:t>讲师介绍</a:t>
            </a:r>
            <a:endParaRPr lang="en-US" altLang="ja-JP" sz="1200" b="1" dirty="0" smtClean="0">
              <a:latin typeface="华文细黑" pitchFamily="2" charset="-122"/>
              <a:ea typeface="华文细黑" pitchFamily="2" charset="-122"/>
            </a:endParaRPr>
          </a:p>
        </p:txBody>
      </p:sp>
      <p:cxnSp>
        <p:nvCxnSpPr>
          <p:cNvPr id="79" name="直接连接符 78"/>
          <p:cNvCxnSpPr/>
          <p:nvPr/>
        </p:nvCxnSpPr>
        <p:spPr>
          <a:xfrm>
            <a:off x="1859667" y="4562136"/>
            <a:ext cx="2921993" cy="1043"/>
          </a:xfrm>
          <a:prstGeom prst="line">
            <a:avLst/>
          </a:prstGeom>
          <a:ln w="38100">
            <a:solidFill>
              <a:srgbClr val="006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副标题 2"/>
          <p:cNvSpPr txBox="1">
            <a:spLocks/>
          </p:cNvSpPr>
          <p:nvPr/>
        </p:nvSpPr>
        <p:spPr>
          <a:xfrm>
            <a:off x="1779839" y="3500438"/>
            <a:ext cx="3017173" cy="375049"/>
          </a:xfrm>
          <a:prstGeom prst="rect">
            <a:avLst/>
          </a:prstGeom>
          <a:solidFill>
            <a:srgbClr val="DAEFC3"/>
          </a:solidFill>
        </p:spPr>
        <p:txBody>
          <a:bodyPr vert="horz" lIns="63728" tIns="31864" rIns="63728" bIns="31864" rtlCol="0" anchor="ctr">
            <a:normAutofit/>
          </a:bodyPr>
          <a:lstStyle/>
          <a:p>
            <a:pPr>
              <a:defRPr/>
            </a:pPr>
            <a:r>
              <a:rPr lang="ja-JP" altLang="en-US" sz="1100" b="1" dirty="0" smtClean="0">
                <a:latin typeface="华文细黑" pitchFamily="2" charset="-122"/>
                <a:ea typeface="华文细黑" pitchFamily="2" charset="-122"/>
              </a:rPr>
              <a:t>   ○</a:t>
            </a:r>
            <a:r>
              <a:rPr lang="zh-CN" altLang="en-US" sz="1100" b="1" dirty="0" smtClean="0">
                <a:latin typeface="华文细黑" pitchFamily="2" charset="-122"/>
                <a:ea typeface="华文细黑" pitchFamily="2" charset="-122"/>
              </a:rPr>
              <a:t>培训对象</a:t>
            </a:r>
          </a:p>
        </p:txBody>
      </p:sp>
      <p:cxnSp>
        <p:nvCxnSpPr>
          <p:cNvPr id="81" name="直接连接符 80"/>
          <p:cNvCxnSpPr/>
          <p:nvPr/>
        </p:nvCxnSpPr>
        <p:spPr>
          <a:xfrm>
            <a:off x="1922609" y="3813565"/>
            <a:ext cx="1831454" cy="1754"/>
          </a:xfrm>
          <a:prstGeom prst="line">
            <a:avLst/>
          </a:prstGeom>
          <a:ln w="38100">
            <a:solidFill>
              <a:srgbClr val="006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1881166" y="3929066"/>
            <a:ext cx="3236102" cy="216700"/>
          </a:xfrm>
          <a:prstGeom prst="rect">
            <a:avLst/>
          </a:prstGeom>
          <a:noFill/>
        </p:spPr>
        <p:txBody>
          <a:bodyPr wrap="square" lIns="63728" tIns="31864" rIns="63728" bIns="31864" rtlCol="0">
            <a:spAutoFit/>
          </a:bodyPr>
          <a:lstStyle/>
          <a:p>
            <a:pPr>
              <a:lnSpc>
                <a:spcPct val="110000"/>
              </a:lnSpc>
            </a:pPr>
            <a:r>
              <a:rPr lang="zh-CN" altLang="en-US" sz="900" dirty="0" smtClean="0">
                <a:latin typeface="华文细黑" pitchFamily="2" charset="-122"/>
                <a:ea typeface="华文细黑" pitchFamily="2" charset="-122"/>
              </a:rPr>
              <a:t>职场新人</a:t>
            </a:r>
            <a:r>
              <a:rPr lang="zh-CN" altLang="en-US" sz="900" dirty="0" smtClean="0">
                <a:latin typeface="华文细黑" pitchFamily="2" charset="-122"/>
                <a:ea typeface="华文细黑" pitchFamily="2" charset="-122"/>
              </a:rPr>
              <a:t>，日企员工等</a:t>
            </a:r>
            <a:endParaRPr lang="zh-CN" altLang="en-US" sz="900" dirty="0" smtClean="0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88" name="TextBox 20"/>
          <p:cNvSpPr txBox="1">
            <a:spLocks noChangeArrowheads="1"/>
          </p:cNvSpPr>
          <p:nvPr/>
        </p:nvSpPr>
        <p:spPr bwMode="auto">
          <a:xfrm>
            <a:off x="5097016" y="0"/>
            <a:ext cx="4797029" cy="733052"/>
          </a:xfrm>
          <a:prstGeom prst="rect">
            <a:avLst/>
          </a:prstGeom>
          <a:solidFill>
            <a:srgbClr val="DAEFC3"/>
          </a:solidFill>
        </p:spPr>
        <p:txBody>
          <a:bodyPr vert="horz" lIns="63725" tIns="31863" rIns="63725" bIns="31863" rtlCol="0" anchor="ctr">
            <a:normAutofit/>
          </a:bodyPr>
          <a:lstStyle/>
          <a:p>
            <a:pPr algn="ctr" defTabSz="957888">
              <a:defRPr/>
            </a:pPr>
            <a:r>
              <a:rPr lang="zh-CN" altLang="en-US" sz="1600" b="1" dirty="0" smtClean="0">
                <a:latin typeface="华文细黑" pitchFamily="2" charset="-122"/>
                <a:ea typeface="华文细黑" pitchFamily="2" charset="-122"/>
              </a:rPr>
              <a:t>培训内容及报名回执</a:t>
            </a:r>
            <a:endParaRPr lang="zh-CN" altLang="en-US" sz="1600" b="1" dirty="0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92" name="五边形 91"/>
          <p:cNvSpPr/>
          <p:nvPr/>
        </p:nvSpPr>
        <p:spPr>
          <a:xfrm>
            <a:off x="5128007" y="780350"/>
            <a:ext cx="1582816" cy="212814"/>
          </a:xfrm>
          <a:prstGeom prst="homePlate">
            <a:avLst/>
          </a:prstGeom>
          <a:solidFill>
            <a:srgbClr val="006C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476856" tIns="30280" rIns="60561" bIns="30280" rtlCol="0" anchor="ctr"/>
          <a:lstStyle/>
          <a:p>
            <a:r>
              <a:rPr lang="ja-JP" altLang="en-US" sz="1100" b="1" dirty="0" smtClean="0">
                <a:solidFill>
                  <a:schemeClr val="bg1"/>
                </a:solidFill>
                <a:latin typeface="华文细黑" pitchFamily="2" charset="-122"/>
                <a:ea typeface="华文细黑" pitchFamily="2" charset="-122"/>
              </a:rPr>
              <a:t> </a:t>
            </a:r>
            <a:r>
              <a:rPr lang="zh-CN" altLang="en-US" sz="1100" b="1" dirty="0" smtClean="0">
                <a:solidFill>
                  <a:schemeClr val="bg1"/>
                </a:solidFill>
                <a:latin typeface="华文细黑" pitchFamily="2" charset="-122"/>
                <a:ea typeface="华文细黑" pitchFamily="2" charset="-122"/>
              </a:rPr>
              <a:t>培训</a:t>
            </a:r>
            <a:r>
              <a:rPr lang="ja-JP" altLang="en-US" sz="1100" b="1" dirty="0" smtClean="0">
                <a:solidFill>
                  <a:schemeClr val="bg1"/>
                </a:solidFill>
                <a:latin typeface="华文细黑" pitchFamily="2" charset="-122"/>
                <a:ea typeface="华文细黑" pitchFamily="2" charset="-122"/>
              </a:rPr>
              <a:t>内容</a:t>
            </a:r>
            <a:endParaRPr lang="zh-CN" altLang="en-US" sz="1100" b="1" dirty="0">
              <a:solidFill>
                <a:schemeClr val="bg1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93" name="五边形 92"/>
          <p:cNvSpPr/>
          <p:nvPr/>
        </p:nvSpPr>
        <p:spPr>
          <a:xfrm>
            <a:off x="5128007" y="2900359"/>
            <a:ext cx="1582816" cy="212814"/>
          </a:xfrm>
          <a:prstGeom prst="homePlate">
            <a:avLst/>
          </a:prstGeom>
          <a:solidFill>
            <a:srgbClr val="006C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476856" tIns="30280" rIns="60561" bIns="30280" rtlCol="0" anchor="ctr"/>
          <a:lstStyle/>
          <a:p>
            <a:r>
              <a:rPr lang="zh-CN" altLang="en-US" sz="1100" b="1" dirty="0" smtClean="0">
                <a:solidFill>
                  <a:schemeClr val="bg1"/>
                </a:solidFill>
                <a:latin typeface="华文细黑" pitchFamily="2" charset="-122"/>
                <a:ea typeface="华文细黑" pitchFamily="2" charset="-122"/>
              </a:rPr>
              <a:t>讲师经历</a:t>
            </a:r>
            <a:endParaRPr lang="zh-CN" altLang="en-US" sz="1100" b="1" dirty="0">
              <a:solidFill>
                <a:schemeClr val="bg1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94" name="矩形 93"/>
          <p:cNvSpPr/>
          <p:nvPr/>
        </p:nvSpPr>
        <p:spPr>
          <a:xfrm>
            <a:off x="5428898" y="3186111"/>
            <a:ext cx="4283076" cy="910166"/>
          </a:xfrm>
          <a:prstGeom prst="rect">
            <a:avLst/>
          </a:prstGeom>
        </p:spPr>
        <p:txBody>
          <a:bodyPr wrap="square" lIns="60561" tIns="30280" rIns="60561" bIns="30280">
            <a:spAutoFit/>
          </a:bodyPr>
          <a:lstStyle/>
          <a:p>
            <a:pPr indent="95371">
              <a:lnSpc>
                <a:spcPct val="125000"/>
              </a:lnSpc>
            </a:pPr>
            <a:r>
              <a:rPr lang="en-US" altLang="zh-CN" sz="900" dirty="0" smtClean="0">
                <a:latin typeface="华文细黑" pitchFamily="2" charset="-122"/>
                <a:ea typeface="华文细黑" pitchFamily="2" charset="-122"/>
              </a:rPr>
              <a:t>2008</a:t>
            </a:r>
            <a:r>
              <a:rPr lang="zh-CN" altLang="en-US" sz="900" dirty="0" smtClean="0">
                <a:latin typeface="华文细黑" pitchFamily="2" charset="-122"/>
                <a:ea typeface="华文细黑" pitchFamily="2" charset="-122"/>
              </a:rPr>
              <a:t>年由株式会社</a:t>
            </a:r>
            <a:r>
              <a:rPr lang="en-US" altLang="zh-CN" sz="900" dirty="0" smtClean="0">
                <a:latin typeface="华文细黑" pitchFamily="2" charset="-122"/>
                <a:ea typeface="华文细黑" pitchFamily="2" charset="-122"/>
              </a:rPr>
              <a:t>Intelligence</a:t>
            </a:r>
            <a:r>
              <a:rPr lang="zh-CN" altLang="en-US" sz="900" dirty="0" smtClean="0">
                <a:latin typeface="华文细黑" pitchFamily="2" charset="-122"/>
                <a:ea typeface="华文细黑" pitchFamily="2" charset="-122"/>
              </a:rPr>
              <a:t>派往中国现地法人。</a:t>
            </a:r>
          </a:p>
          <a:p>
            <a:pPr indent="95371">
              <a:lnSpc>
                <a:spcPct val="125000"/>
              </a:lnSpc>
            </a:pPr>
            <a:r>
              <a:rPr lang="en-US" altLang="zh-CN" sz="900" dirty="0" smtClean="0">
                <a:latin typeface="华文细黑" pitchFamily="2" charset="-122"/>
                <a:ea typeface="华文细黑" pitchFamily="2" charset="-122"/>
              </a:rPr>
              <a:t>2009</a:t>
            </a:r>
            <a:r>
              <a:rPr lang="zh-CN" altLang="en-US" sz="900" dirty="0" smtClean="0">
                <a:latin typeface="华文细黑" pitchFamily="2" charset="-122"/>
                <a:ea typeface="华文细黑" pitchFamily="2" charset="-122"/>
              </a:rPr>
              <a:t>年起负责咨询业务（培训、人事劳务）的筹建与发展。</a:t>
            </a:r>
          </a:p>
          <a:p>
            <a:pPr indent="95371">
              <a:lnSpc>
                <a:spcPct val="125000"/>
              </a:lnSpc>
            </a:pPr>
            <a:r>
              <a:rPr lang="zh-CN" altLang="en-US" sz="900" dirty="0" smtClean="0">
                <a:latin typeface="华文细黑" pitchFamily="2" charset="-122"/>
                <a:ea typeface="华文细黑" pitchFamily="2" charset="-122"/>
              </a:rPr>
              <a:t>迄今为止，为近</a:t>
            </a:r>
            <a:r>
              <a:rPr lang="en-US" altLang="zh-CN" sz="900" dirty="0" smtClean="0">
                <a:latin typeface="华文细黑" pitchFamily="2" charset="-122"/>
                <a:ea typeface="华文细黑" pitchFamily="2" charset="-122"/>
              </a:rPr>
              <a:t>100</a:t>
            </a:r>
            <a:r>
              <a:rPr lang="zh-CN" altLang="en-US" sz="900" dirty="0" smtClean="0">
                <a:latin typeface="华文细黑" pitchFamily="2" charset="-122"/>
                <a:ea typeface="华文细黑" pitchFamily="2" charset="-122"/>
              </a:rPr>
              <a:t>家日资企业提供过人才培训和人事考核制度的咨询服务。</a:t>
            </a:r>
          </a:p>
          <a:p>
            <a:pPr indent="95371">
              <a:lnSpc>
                <a:spcPct val="125000"/>
              </a:lnSpc>
            </a:pPr>
            <a:r>
              <a:rPr lang="en-US" altLang="zh-CN" sz="900" dirty="0" smtClean="0">
                <a:latin typeface="华文细黑" pitchFamily="2" charset="-122"/>
                <a:ea typeface="华文细黑" pitchFamily="2" charset="-122"/>
              </a:rPr>
              <a:t>《Concierge》</a:t>
            </a:r>
            <a:r>
              <a:rPr lang="zh-CN" altLang="en-US" sz="900" dirty="0" smtClean="0">
                <a:latin typeface="华文细黑" pitchFamily="2" charset="-122"/>
                <a:ea typeface="华文细黑" pitchFamily="2" charset="-122"/>
              </a:rPr>
              <a:t>杂志专栏撰稿人。</a:t>
            </a:r>
            <a:endParaRPr lang="en-US" altLang="zh-CN" sz="900" dirty="0" smtClean="0">
              <a:latin typeface="华文细黑" pitchFamily="2" charset="-122"/>
              <a:ea typeface="华文细黑" pitchFamily="2" charset="-122"/>
            </a:endParaRPr>
          </a:p>
          <a:p>
            <a:pPr indent="95371">
              <a:lnSpc>
                <a:spcPct val="125000"/>
              </a:lnSpc>
            </a:pPr>
            <a:r>
              <a:rPr lang="en-US" altLang="zh-CN" sz="900" dirty="0" smtClean="0">
                <a:latin typeface="华文细黑" pitchFamily="2" charset="-122"/>
                <a:ea typeface="华文细黑" pitchFamily="2" charset="-122"/>
              </a:rPr>
              <a:t>2014</a:t>
            </a:r>
            <a:r>
              <a:rPr lang="zh-CN" altLang="en-US" sz="900" dirty="0" smtClean="0">
                <a:latin typeface="华文细黑" pitchFamily="2" charset="-122"/>
                <a:ea typeface="华文细黑" pitchFamily="2" charset="-122"/>
              </a:rPr>
              <a:t>年</a:t>
            </a:r>
            <a:r>
              <a:rPr lang="en-US" altLang="zh-CN" sz="900" dirty="0" smtClean="0">
                <a:latin typeface="华文细黑" pitchFamily="2" charset="-122"/>
                <a:ea typeface="华文细黑" pitchFamily="2" charset="-122"/>
              </a:rPr>
              <a:t>4</a:t>
            </a:r>
            <a:r>
              <a:rPr lang="zh-CN" altLang="en-US" sz="900" dirty="0" smtClean="0">
                <a:latin typeface="华文细黑" pitchFamily="2" charset="-122"/>
                <a:ea typeface="华文细黑" pitchFamily="2" charset="-122"/>
              </a:rPr>
              <a:t>月起担任现职。</a:t>
            </a:r>
          </a:p>
        </p:txBody>
      </p:sp>
      <p:grpSp>
        <p:nvGrpSpPr>
          <p:cNvPr id="32" name="组合 65"/>
          <p:cNvGrpSpPr/>
          <p:nvPr/>
        </p:nvGrpSpPr>
        <p:grpSpPr>
          <a:xfrm>
            <a:off x="5096908" y="4256667"/>
            <a:ext cx="4809092" cy="261610"/>
            <a:chOff x="193875" y="3733384"/>
            <a:chExt cx="6879742" cy="348813"/>
          </a:xfrm>
        </p:grpSpPr>
        <p:cxnSp>
          <p:nvCxnSpPr>
            <p:cNvPr id="33" name="直接连接符 32"/>
            <p:cNvCxnSpPr/>
            <p:nvPr/>
          </p:nvCxnSpPr>
          <p:spPr>
            <a:xfrm>
              <a:off x="193875" y="3930070"/>
              <a:ext cx="892108" cy="0"/>
            </a:xfrm>
            <a:prstGeom prst="line">
              <a:avLst/>
            </a:prstGeom>
            <a:ln w="22225">
              <a:solidFill>
                <a:srgbClr val="00006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880112" y="3733384"/>
              <a:ext cx="5421269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100" b="1" dirty="0">
                  <a:solidFill>
                    <a:srgbClr val="006C00"/>
                  </a:solidFill>
                  <a:latin typeface="华文细黑" pitchFamily="2" charset="-122"/>
                  <a:ea typeface="华文细黑" pitchFamily="2" charset="-122"/>
                </a:rPr>
                <a:t>报名回执</a:t>
              </a:r>
              <a:r>
                <a:rPr lang="en-US" altLang="zh-CN" sz="1100" b="1" dirty="0" smtClean="0">
                  <a:solidFill>
                    <a:srgbClr val="006C00"/>
                  </a:solidFill>
                  <a:latin typeface="华文细黑" pitchFamily="2" charset="-122"/>
                  <a:ea typeface="华文细黑" pitchFamily="2" charset="-122"/>
                </a:rPr>
                <a:t>&lt;  </a:t>
              </a:r>
              <a:r>
                <a:rPr lang="zh-CN" altLang="en-US" sz="1100" b="1" dirty="0" smtClean="0">
                  <a:solidFill>
                    <a:srgbClr val="006C00"/>
                  </a:solidFill>
                  <a:latin typeface="华文细黑" pitchFamily="2" charset="-122"/>
                  <a:ea typeface="华文细黑" pitchFamily="2" charset="-122"/>
                </a:rPr>
                <a:t>报名截止</a:t>
              </a:r>
              <a:r>
                <a:rPr lang="zh-CN" altLang="en-US" sz="1100" b="1" dirty="0">
                  <a:solidFill>
                    <a:srgbClr val="006C00"/>
                  </a:solidFill>
                  <a:latin typeface="华文细黑" pitchFamily="2" charset="-122"/>
                  <a:ea typeface="华文细黑" pitchFamily="2" charset="-122"/>
                </a:rPr>
                <a:t>日期</a:t>
              </a:r>
              <a:r>
                <a:rPr lang="zh-CN" altLang="en-US" sz="1100" b="1" dirty="0" smtClean="0">
                  <a:solidFill>
                    <a:srgbClr val="006C00"/>
                  </a:solidFill>
                  <a:latin typeface="华文细黑" pitchFamily="2" charset="-122"/>
                  <a:ea typeface="华文细黑" pitchFamily="2" charset="-122"/>
                </a:rPr>
                <a:t>： </a:t>
              </a:r>
              <a:r>
                <a:rPr lang="en-US" altLang="zh-CN" sz="1100" b="1" dirty="0" smtClean="0">
                  <a:solidFill>
                    <a:srgbClr val="006C00"/>
                  </a:solidFill>
                  <a:latin typeface="华文细黑" pitchFamily="2" charset="-122"/>
                  <a:ea typeface="华文细黑" pitchFamily="2" charset="-122"/>
                </a:rPr>
                <a:t>2014</a:t>
              </a:r>
              <a:r>
                <a:rPr lang="zh-CN" altLang="en-US" sz="1100" b="1" dirty="0" smtClean="0">
                  <a:solidFill>
                    <a:srgbClr val="006C00"/>
                  </a:solidFill>
                  <a:latin typeface="华文细黑" pitchFamily="2" charset="-122"/>
                  <a:ea typeface="华文细黑" pitchFamily="2" charset="-122"/>
                </a:rPr>
                <a:t>年</a:t>
              </a:r>
              <a:r>
                <a:rPr lang="en-US" altLang="zh-CN" sz="1100" b="1" dirty="0" smtClean="0">
                  <a:solidFill>
                    <a:srgbClr val="006C00"/>
                  </a:solidFill>
                  <a:latin typeface="华文细黑" pitchFamily="2" charset="-122"/>
                  <a:ea typeface="华文细黑" pitchFamily="2" charset="-122"/>
                </a:rPr>
                <a:t>9</a:t>
              </a:r>
              <a:r>
                <a:rPr lang="zh-CN" altLang="en-US" sz="1100" b="1" dirty="0" smtClean="0">
                  <a:solidFill>
                    <a:srgbClr val="006C00"/>
                  </a:solidFill>
                  <a:latin typeface="华文细黑" pitchFamily="2" charset="-122"/>
                  <a:ea typeface="华文细黑" pitchFamily="2" charset="-122"/>
                </a:rPr>
                <a:t>月</a:t>
              </a:r>
              <a:r>
                <a:rPr lang="en-US" altLang="zh-CN" sz="1100" b="1" dirty="0" smtClean="0">
                  <a:solidFill>
                    <a:srgbClr val="006C00"/>
                  </a:solidFill>
                  <a:latin typeface="华文细黑" pitchFamily="2" charset="-122"/>
                  <a:ea typeface="华文细黑" pitchFamily="2" charset="-122"/>
                </a:rPr>
                <a:t>12</a:t>
              </a:r>
              <a:r>
                <a:rPr lang="zh-CN" altLang="en-US" sz="1100" b="1" dirty="0" smtClean="0">
                  <a:solidFill>
                    <a:srgbClr val="006C00"/>
                  </a:solidFill>
                  <a:latin typeface="华文细黑" pitchFamily="2" charset="-122"/>
                  <a:ea typeface="华文细黑" pitchFamily="2" charset="-122"/>
                </a:rPr>
                <a:t>日（星期五）</a:t>
              </a:r>
              <a:r>
                <a:rPr lang="en-US" altLang="zh-CN" sz="1100" b="1" dirty="0" smtClean="0">
                  <a:solidFill>
                    <a:srgbClr val="006C00"/>
                  </a:solidFill>
                  <a:latin typeface="华文细黑" pitchFamily="2" charset="-122"/>
                  <a:ea typeface="华文细黑" pitchFamily="2" charset="-122"/>
                </a:rPr>
                <a:t>&gt;</a:t>
              </a:r>
              <a:endParaRPr lang="zh-CN" altLang="en-US" sz="1100" b="1" dirty="0">
                <a:solidFill>
                  <a:srgbClr val="006C00"/>
                </a:solidFill>
                <a:latin typeface="华文细黑" pitchFamily="2" charset="-122"/>
                <a:ea typeface="华文细黑" pitchFamily="2" charset="-122"/>
              </a:endParaRPr>
            </a:p>
          </p:txBody>
        </p:sp>
        <p:cxnSp>
          <p:nvCxnSpPr>
            <p:cNvPr id="35" name="直接连接符 34"/>
            <p:cNvCxnSpPr/>
            <p:nvPr/>
          </p:nvCxnSpPr>
          <p:spPr>
            <a:xfrm>
              <a:off x="6112886" y="3930067"/>
              <a:ext cx="960731" cy="0"/>
            </a:xfrm>
            <a:prstGeom prst="line">
              <a:avLst/>
            </a:prstGeom>
            <a:ln w="22225">
              <a:solidFill>
                <a:srgbClr val="00006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Box 36"/>
          <p:cNvSpPr txBox="1"/>
          <p:nvPr/>
        </p:nvSpPr>
        <p:spPr bwMode="auto">
          <a:xfrm>
            <a:off x="5097016" y="4442228"/>
            <a:ext cx="4808983" cy="295575"/>
          </a:xfrm>
          <a:prstGeom prst="rect">
            <a:avLst/>
          </a:prstGeom>
          <a:noFill/>
        </p:spPr>
        <p:txBody>
          <a:bodyPr lIns="63725" tIns="31863" rIns="63725" bIns="31863" anchor="ctr"/>
          <a:lstStyle/>
          <a:p>
            <a:pPr algn="ctr">
              <a:defRPr/>
            </a:pPr>
            <a:r>
              <a:rPr lang="ja-JP" altLang="en-US" sz="900" dirty="0">
                <a:latin typeface="华文细黑" pitchFamily="2" charset="-122"/>
                <a:ea typeface="华文细黑" pitchFamily="2" charset="-122"/>
              </a:rPr>
              <a:t>请将填写完毕的报名回执传真至</a:t>
            </a:r>
            <a:r>
              <a:rPr lang="en-US" altLang="ja-JP" sz="900" dirty="0">
                <a:latin typeface="华文细黑" pitchFamily="2" charset="-122"/>
                <a:ea typeface="华文细黑" pitchFamily="2" charset="-122"/>
              </a:rPr>
              <a:t>021-5228-3090</a:t>
            </a:r>
            <a:r>
              <a:rPr lang="ja-JP" altLang="en-US" sz="900" dirty="0">
                <a:latin typeface="华文细黑" pitchFamily="2" charset="-122"/>
                <a:ea typeface="华文细黑" pitchFamily="2" charset="-122"/>
              </a:rPr>
              <a:t>或发送邮件</a:t>
            </a:r>
            <a:r>
              <a:rPr lang="ja-JP" altLang="en-US" sz="900" dirty="0" smtClean="0">
                <a:latin typeface="华文细黑" pitchFamily="2" charset="-122"/>
                <a:ea typeface="华文细黑" pitchFamily="2" charset="-122"/>
              </a:rPr>
              <a:t>至</a:t>
            </a:r>
            <a:r>
              <a:rPr lang="en-US" altLang="ja-JP" sz="900" dirty="0" smtClean="0">
                <a:latin typeface="华文细黑" pitchFamily="2" charset="-122"/>
                <a:ea typeface="华文细黑" pitchFamily="2" charset="-122"/>
              </a:rPr>
              <a:t>seminar_sh@yingchuang.com</a:t>
            </a:r>
            <a:r>
              <a:rPr lang="ja-JP" altLang="en-US" sz="900" dirty="0">
                <a:latin typeface="华文细黑" pitchFamily="2" charset="-122"/>
                <a:ea typeface="华文细黑" pitchFamily="2" charset="-122"/>
              </a:rPr>
              <a:t>（联系人：英创安众</a:t>
            </a:r>
            <a:r>
              <a:rPr lang="ja-JP" altLang="en-US" sz="900" dirty="0" smtClean="0">
                <a:latin typeface="华文细黑" pitchFamily="2" charset="-122"/>
                <a:ea typeface="华文细黑" pitchFamily="2" charset="-122"/>
              </a:rPr>
              <a:t>上海 </a:t>
            </a:r>
            <a:r>
              <a:rPr lang="en-US" altLang="zh-CN" sz="900" dirty="0" smtClean="0">
                <a:latin typeface="华文细黑" pitchFamily="2" charset="-122"/>
                <a:ea typeface="华文细黑" pitchFamily="2" charset="-122"/>
              </a:rPr>
              <a:t>Ms. </a:t>
            </a:r>
            <a:r>
              <a:rPr lang="zh-CN" altLang="en-US" sz="900" dirty="0" smtClean="0">
                <a:latin typeface="华文细黑" pitchFamily="2" charset="-122"/>
                <a:ea typeface="华文细黑" pitchFamily="2" charset="-122"/>
              </a:rPr>
              <a:t>周</a:t>
            </a:r>
            <a:r>
              <a:rPr lang="ja-JP" altLang="en-US" sz="900" dirty="0" smtClean="0">
                <a:latin typeface="华文细黑" pitchFamily="2" charset="-122"/>
                <a:ea typeface="华文细黑" pitchFamily="2" charset="-122"/>
              </a:rPr>
              <a:t>）</a:t>
            </a:r>
            <a:endParaRPr lang="zh-CN" altLang="en-US" sz="900" dirty="0">
              <a:latin typeface="华文细黑" pitchFamily="2" charset="-122"/>
              <a:ea typeface="华文细黑" pitchFamily="2" charset="-122"/>
            </a:endParaRPr>
          </a:p>
        </p:txBody>
      </p:sp>
      <p:pic>
        <p:nvPicPr>
          <p:cNvPr id="39" name="图片 38" descr="喜島さん　横_副本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6436" y="3607078"/>
            <a:ext cx="1567283" cy="1548457"/>
          </a:xfrm>
          <a:prstGeom prst="ellipse">
            <a:avLst/>
          </a:prstGeom>
          <a:ln w="76200">
            <a:solidFill>
              <a:srgbClr val="006C00"/>
            </a:solidFill>
          </a:ln>
        </p:spPr>
      </p:pic>
      <p:graphicFrame>
        <p:nvGraphicFramePr>
          <p:cNvPr id="31" name="表格 30"/>
          <p:cNvGraphicFramePr>
            <a:graphicFrameLocks noGrp="1"/>
          </p:cNvGraphicFramePr>
          <p:nvPr/>
        </p:nvGraphicFramePr>
        <p:xfrm>
          <a:off x="61017" y="6429396"/>
          <a:ext cx="4320479" cy="387192"/>
        </p:xfrm>
        <a:graphic>
          <a:graphicData uri="http://schemas.openxmlformats.org/drawingml/2006/table">
            <a:tbl>
              <a:tblPr/>
              <a:tblGrid>
                <a:gridCol w="754392"/>
                <a:gridCol w="1333840"/>
                <a:gridCol w="2232247"/>
              </a:tblGrid>
              <a:tr h="81424">
                <a:tc gridSpan="3"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altLang="zh-CN" sz="800" dirty="0" smtClean="0">
                          <a:latin typeface="华文细黑" pitchFamily="2" charset="-122"/>
                          <a:ea typeface="华文细黑" pitchFamily="2" charset="-122"/>
                        </a:rPr>
                        <a:t>※</a:t>
                      </a:r>
                      <a:r>
                        <a:rPr lang="zh-CN" altLang="en-US" sz="800" dirty="0" smtClean="0">
                          <a:latin typeface="华文细黑" pitchFamily="2" charset="-122"/>
                          <a:ea typeface="华文细黑" pitchFamily="2" charset="-122"/>
                        </a:rPr>
                        <a:t>满</a:t>
                      </a:r>
                      <a:r>
                        <a:rPr lang="en-US" altLang="zh-CN" sz="800" dirty="0" smtClean="0">
                          <a:latin typeface="华文细黑" pitchFamily="2" charset="-122"/>
                          <a:ea typeface="华文细黑" pitchFamily="2" charset="-122"/>
                        </a:rPr>
                        <a:t>30</a:t>
                      </a:r>
                      <a:r>
                        <a:rPr lang="zh-CN" altLang="en-US" sz="800" dirty="0" smtClean="0">
                          <a:latin typeface="华文细黑" pitchFamily="2" charset="-122"/>
                          <a:ea typeface="华文细黑" pitchFamily="2" charset="-122"/>
                        </a:rPr>
                        <a:t>名即停止接受报名</a:t>
                      </a:r>
                      <a:endParaRPr lang="en-US" altLang="zh-CN" sz="800" dirty="0">
                        <a:latin typeface="华文细黑" pitchFamily="2" charset="-122"/>
                        <a:ea typeface="华文细黑" pitchFamily="2" charset="-122"/>
                      </a:endParaRPr>
                    </a:p>
                  </a:txBody>
                  <a:tcPr marL="6662" marR="6662" marT="7144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847725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细黑" pitchFamily="2" charset="-122"/>
                        <a:ea typeface="华文细黑" pitchFamily="2" charset="-122"/>
                      </a:endParaRPr>
                    </a:p>
                  </a:txBody>
                  <a:tcPr marL="6662" marR="6662" marT="7144" marB="0" anchor="ctr" horzOverflow="overflow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847725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细黑" pitchFamily="2" charset="-122"/>
                        <a:ea typeface="华文细黑" pitchFamily="2" charset="-122"/>
                      </a:endParaRPr>
                    </a:p>
                  </a:txBody>
                  <a:tcPr marL="6662" marR="6662" marT="7144" marB="0" anchor="ctr" horzOverflow="overflow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424">
                <a:tc>
                  <a:txBody>
                    <a:bodyPr/>
                    <a:lstStyle/>
                    <a:p>
                      <a:pPr marL="0" marR="0" lvl="0" indent="0" algn="l" defTabSz="847725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800" dirty="0" smtClean="0">
                          <a:latin typeface="华文细黑" pitchFamily="2" charset="-122"/>
                          <a:ea typeface="华文细黑" pitchFamily="2" charset="-122"/>
                        </a:rPr>
                        <a:t>※</a:t>
                      </a:r>
                      <a:r>
                        <a:rPr lang="zh-CN" altLang="en-US" sz="800" dirty="0" smtClean="0">
                          <a:latin typeface="华文细黑" pitchFamily="2" charset="-122"/>
                          <a:ea typeface="华文细黑" pitchFamily="2" charset="-122"/>
                        </a:rPr>
                        <a:t>咨询窗口</a:t>
                      </a:r>
                      <a:r>
                        <a:rPr lang="ja-JP" altLang="en-US" sz="800" dirty="0" smtClean="0">
                          <a:latin typeface="华文细黑" pitchFamily="2" charset="-122"/>
                          <a:ea typeface="华文细黑" pitchFamily="2" charset="-122"/>
                        </a:rPr>
                        <a:t>：</a:t>
                      </a:r>
                      <a:endParaRPr kumimoji="0" lang="zh-CN" alt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细黑" pitchFamily="2" charset="-122"/>
                        <a:ea typeface="华文细黑" pitchFamily="2" charset="-122"/>
                      </a:endParaRPr>
                    </a:p>
                  </a:txBody>
                  <a:tcPr marL="6662" marR="6662" marT="7144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725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800" dirty="0" smtClean="0">
                          <a:latin typeface="华文细黑" pitchFamily="2" charset="-122"/>
                          <a:ea typeface="华文细黑" pitchFamily="2" charset="-122"/>
                        </a:rPr>
                        <a:t>【</a:t>
                      </a:r>
                      <a:r>
                        <a:rPr lang="ja-JP" altLang="en-US" sz="800" dirty="0" smtClean="0">
                          <a:latin typeface="华文细黑" pitchFamily="2" charset="-122"/>
                          <a:ea typeface="华文细黑" pitchFamily="2" charset="-122"/>
                        </a:rPr>
                        <a:t>日</a:t>
                      </a:r>
                      <a:r>
                        <a:rPr lang="zh-CN" altLang="en-US" sz="800" dirty="0" smtClean="0">
                          <a:latin typeface="华文细黑" pitchFamily="2" charset="-122"/>
                          <a:ea typeface="华文细黑" pitchFamily="2" charset="-122"/>
                        </a:rPr>
                        <a:t>语</a:t>
                      </a:r>
                      <a:r>
                        <a:rPr lang="en-US" altLang="ja-JP" sz="800" dirty="0" smtClean="0">
                          <a:latin typeface="华文细黑" pitchFamily="2" charset="-122"/>
                          <a:ea typeface="华文细黑" pitchFamily="2" charset="-122"/>
                        </a:rPr>
                        <a:t>】</a:t>
                      </a:r>
                      <a:r>
                        <a:rPr lang="zh-CN" altLang="en-US" sz="800" dirty="0" smtClean="0">
                          <a:latin typeface="华文细黑" pitchFamily="2" charset="-122"/>
                          <a:ea typeface="华文细黑" pitchFamily="2" charset="-122"/>
                        </a:rPr>
                        <a:t>小林（</a:t>
                      </a:r>
                      <a:r>
                        <a:rPr lang="en-US" altLang="zh-CN" sz="800" dirty="0" smtClean="0">
                          <a:latin typeface="华文细黑" pitchFamily="2" charset="-122"/>
                          <a:ea typeface="华文细黑" pitchFamily="2" charset="-122"/>
                        </a:rPr>
                        <a:t>Kobayashi</a:t>
                      </a:r>
                      <a:r>
                        <a:rPr lang="zh-CN" altLang="en-US" sz="800" dirty="0" smtClean="0">
                          <a:latin typeface="华文细黑" pitchFamily="2" charset="-122"/>
                          <a:ea typeface="华文细黑" pitchFamily="2" charset="-122"/>
                        </a:rPr>
                        <a:t>）</a:t>
                      </a:r>
                      <a:endParaRPr kumimoji="0" lang="zh-CN" alt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细黑" pitchFamily="2" charset="-122"/>
                        <a:ea typeface="华文细黑" pitchFamily="2" charset="-122"/>
                      </a:endParaRPr>
                    </a:p>
                  </a:txBody>
                  <a:tcPr marL="6662" marR="6662" marT="7144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725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en-US" sz="800" dirty="0" smtClean="0">
                          <a:latin typeface="华文细黑" pitchFamily="2" charset="-122"/>
                          <a:ea typeface="华文细黑" pitchFamily="2" charset="-122"/>
                        </a:rPr>
                        <a:t>021-5211-0505</a:t>
                      </a:r>
                      <a:r>
                        <a:rPr lang="en-US" altLang="zh-CN" sz="800" dirty="0" smtClean="0">
                          <a:latin typeface="华文细黑" pitchFamily="2" charset="-122"/>
                          <a:ea typeface="华文细黑" pitchFamily="2" charset="-122"/>
                        </a:rPr>
                        <a:t>×</a:t>
                      </a:r>
                      <a:r>
                        <a:rPr lang="en-US" altLang="ja-JP" sz="800" dirty="0" smtClean="0">
                          <a:latin typeface="华文细黑" pitchFamily="2" charset="-122"/>
                          <a:ea typeface="华文细黑" pitchFamily="2" charset="-122"/>
                        </a:rPr>
                        <a:t>239</a:t>
                      </a:r>
                      <a:endParaRPr kumimoji="0" lang="zh-CN" alt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细黑" pitchFamily="2" charset="-122"/>
                        <a:ea typeface="华文细黑" pitchFamily="2" charset="-122"/>
                      </a:endParaRPr>
                    </a:p>
                  </a:txBody>
                  <a:tcPr marL="6662" marR="6662" marT="7144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424">
                <a:tc>
                  <a:txBody>
                    <a:bodyPr/>
                    <a:lstStyle/>
                    <a:p>
                      <a:pPr marL="0" marR="0" lvl="0" indent="0" algn="l" defTabSz="847725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细黑" pitchFamily="2" charset="-122"/>
                        <a:ea typeface="华文细黑" pitchFamily="2" charset="-122"/>
                      </a:endParaRPr>
                    </a:p>
                  </a:txBody>
                  <a:tcPr marL="6662" marR="6662" marT="7144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725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800" dirty="0" smtClean="0">
                          <a:latin typeface="华文细黑" pitchFamily="2" charset="-122"/>
                          <a:ea typeface="华文细黑" pitchFamily="2" charset="-122"/>
                        </a:rPr>
                        <a:t>【</a:t>
                      </a:r>
                      <a:r>
                        <a:rPr lang="zh-CN" altLang="en-US" sz="800" dirty="0" smtClean="0">
                          <a:latin typeface="华文细黑" pitchFamily="2" charset="-122"/>
                          <a:ea typeface="华文细黑" pitchFamily="2" charset="-122"/>
                        </a:rPr>
                        <a:t>中文</a:t>
                      </a:r>
                      <a:r>
                        <a:rPr lang="en-US" altLang="ja-JP" sz="800" dirty="0" smtClean="0">
                          <a:latin typeface="华文细黑" pitchFamily="2" charset="-122"/>
                          <a:ea typeface="华文细黑" pitchFamily="2" charset="-122"/>
                        </a:rPr>
                        <a:t>】</a:t>
                      </a:r>
                      <a:r>
                        <a:rPr lang="zh-CN" altLang="en-US" sz="800" dirty="0" smtClean="0">
                          <a:latin typeface="华文细黑" pitchFamily="2" charset="-122"/>
                          <a:ea typeface="华文细黑" pitchFamily="2" charset="-122"/>
                        </a:rPr>
                        <a:t>周 （</a:t>
                      </a:r>
                      <a:r>
                        <a:rPr lang="en-US" altLang="zh-CN" sz="800" dirty="0" smtClean="0">
                          <a:latin typeface="华文细黑" pitchFamily="2" charset="-122"/>
                          <a:ea typeface="华文细黑" pitchFamily="2" charset="-122"/>
                        </a:rPr>
                        <a:t>Zhou</a:t>
                      </a:r>
                      <a:r>
                        <a:rPr lang="zh-CN" altLang="en-US" sz="800" dirty="0" smtClean="0">
                          <a:latin typeface="华文细黑" pitchFamily="2" charset="-122"/>
                          <a:ea typeface="华文细黑" pitchFamily="2" charset="-122"/>
                        </a:rPr>
                        <a:t>）</a:t>
                      </a:r>
                      <a:endParaRPr kumimoji="0" lang="zh-CN" alt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细黑" pitchFamily="2" charset="-122"/>
                        <a:ea typeface="华文细黑" pitchFamily="2" charset="-122"/>
                      </a:endParaRPr>
                    </a:p>
                  </a:txBody>
                  <a:tcPr marL="6662" marR="6662" marT="7144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725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800" dirty="0" smtClean="0">
                          <a:latin typeface="华文细黑" pitchFamily="2" charset="-122"/>
                          <a:ea typeface="华文细黑" pitchFamily="2" charset="-122"/>
                        </a:rPr>
                        <a:t>021-5211-0505</a:t>
                      </a:r>
                      <a:r>
                        <a:rPr lang="en-US" altLang="zh-CN" sz="800" dirty="0" smtClean="0">
                          <a:latin typeface="华文细黑" pitchFamily="2" charset="-122"/>
                          <a:ea typeface="华文细黑" pitchFamily="2" charset="-122"/>
                        </a:rPr>
                        <a:t>×</a:t>
                      </a:r>
                      <a:r>
                        <a:rPr lang="en-US" altLang="ja-JP" sz="800" dirty="0" smtClean="0">
                          <a:latin typeface="华文细黑" pitchFamily="2" charset="-122"/>
                          <a:ea typeface="华文细黑" pitchFamily="2" charset="-122"/>
                        </a:rPr>
                        <a:t>230</a:t>
                      </a:r>
                      <a:endParaRPr lang="zh-CN" altLang="en-US" sz="800" dirty="0" smtClean="0">
                        <a:latin typeface="华文细黑" pitchFamily="2" charset="-122"/>
                        <a:ea typeface="华文细黑" pitchFamily="2" charset="-122"/>
                      </a:endParaRPr>
                    </a:p>
                  </a:txBody>
                  <a:tcPr marL="6662" marR="6662" marT="7144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6" name="表格 35"/>
          <p:cNvGraphicFramePr>
            <a:graphicFrameLocks noGrp="1"/>
          </p:cNvGraphicFramePr>
          <p:nvPr/>
        </p:nvGraphicFramePr>
        <p:xfrm>
          <a:off x="5115366" y="4824299"/>
          <a:ext cx="4785906" cy="2033725"/>
        </p:xfrm>
        <a:graphic>
          <a:graphicData uri="http://schemas.openxmlformats.org/drawingml/2006/table">
            <a:tbl>
              <a:tblPr/>
              <a:tblGrid>
                <a:gridCol w="721326"/>
                <a:gridCol w="288032"/>
                <a:gridCol w="792088"/>
                <a:gridCol w="2088232"/>
                <a:gridCol w="896228"/>
              </a:tblGrid>
              <a:tr h="331363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900" b="1" i="0" u="none" strike="noStrike" dirty="0" smtClean="0">
                          <a:solidFill>
                            <a:srgbClr val="FFFFFF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贵公司</a:t>
                      </a:r>
                      <a:r>
                        <a:rPr lang="ja-JP" altLang="en-US" sz="900" b="1" i="0" u="none" strike="noStrike" dirty="0" smtClean="0">
                          <a:solidFill>
                            <a:srgbClr val="FFFFFF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名</a:t>
                      </a:r>
                      <a:endParaRPr lang="en-US" altLang="ja-JP" sz="900" b="1" i="0" u="none" strike="noStrike" dirty="0" smtClean="0">
                        <a:solidFill>
                          <a:srgbClr val="FFFFFF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  <a:p>
                      <a:pPr algn="ctr" rtl="0" fontAlgn="ctr"/>
                      <a:r>
                        <a:rPr lang="zh-CN" altLang="en-US" sz="900" b="1" i="0" u="none" strike="noStrike" dirty="0" smtClean="0">
                          <a:solidFill>
                            <a:srgbClr val="FFFFFF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（发票抬头）</a:t>
                      </a:r>
                      <a:endParaRPr lang="zh-CN" altLang="en-US" sz="900" b="1" i="0" u="none" strike="noStrike" dirty="0">
                        <a:solidFill>
                          <a:srgbClr val="FFFFFF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662" marR="6662" marT="23646" marB="0" anchor="ctr">
                    <a:lnL w="12700" cap="flat" cmpd="sng" algn="ctr">
                      <a:solidFill>
                        <a:srgbClr val="006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900" b="1" i="0" u="none" strike="noStrike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　</a:t>
                      </a:r>
                    </a:p>
                  </a:txBody>
                  <a:tcPr marL="6662" marR="6662" marT="23646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华文细黑" pitchFamily="2" charset="-122"/>
                        <a:ea typeface="华文细黑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83727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900" b="1" i="0" u="none" strike="noStrike" dirty="0" smtClean="0">
                          <a:solidFill>
                            <a:srgbClr val="FFFFFF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姓</a:t>
                      </a:r>
                      <a:r>
                        <a:rPr lang="ja-JP" altLang="en-US" sz="900" b="1" i="0" u="none" strike="noStrike" dirty="0" smtClean="0">
                          <a:solidFill>
                            <a:srgbClr val="FFFFFF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名</a:t>
                      </a:r>
                      <a:endParaRPr lang="zh-CN" altLang="en-US" sz="900" b="1" i="0" u="none" strike="noStrike" dirty="0">
                        <a:solidFill>
                          <a:srgbClr val="FFFFFF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662" marR="6662" marT="7144" marB="0" anchor="ctr">
                    <a:lnL w="12700" cap="flat" cmpd="sng" algn="ctr">
                      <a:solidFill>
                        <a:srgbClr val="006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i="0" u="none" strike="noStrike" dirty="0" smtClean="0">
                          <a:solidFill>
                            <a:srgbClr val="FFFFFF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性別</a:t>
                      </a:r>
                      <a:endParaRPr lang="zh-CN" altLang="en-US" sz="900" b="1" i="0" u="none" strike="noStrike" dirty="0">
                        <a:solidFill>
                          <a:srgbClr val="FFFFFF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662" marR="6662" marT="7144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900" b="1" i="0" u="none" strike="noStrike" dirty="0" smtClean="0">
                          <a:solidFill>
                            <a:srgbClr val="FFFFFF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职务</a:t>
                      </a:r>
                      <a:endParaRPr lang="zh-CN" altLang="en-US" sz="900" b="1" i="0" u="none" strike="noStrike" dirty="0">
                        <a:solidFill>
                          <a:srgbClr val="FFFFFF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662" marR="6662" marT="7144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 smtClean="0">
                          <a:solidFill>
                            <a:srgbClr val="FFFFFF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E-mail</a:t>
                      </a:r>
                      <a:endParaRPr lang="zh-CN" altLang="en-US" sz="900" b="1" i="0" u="none" strike="noStrike" dirty="0">
                        <a:solidFill>
                          <a:srgbClr val="FFFFFF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662" marR="6662" marT="7144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900" b="1" i="0" u="none" strike="noStrike" dirty="0" smtClean="0">
                          <a:solidFill>
                            <a:srgbClr val="FFFFFF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联系电话</a:t>
                      </a:r>
                      <a:endParaRPr lang="zh-CN" altLang="en-US" sz="900" b="1" i="0" u="none" strike="noStrike" dirty="0">
                        <a:solidFill>
                          <a:srgbClr val="FFFFFF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662" marR="6662" marT="7144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00"/>
                    </a:solidFill>
                  </a:tcPr>
                </a:tc>
              </a:tr>
              <a:tr h="283727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900" b="1" i="0" u="none" strike="noStrike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　</a:t>
                      </a:r>
                    </a:p>
                  </a:txBody>
                  <a:tcPr marL="6662" marR="6662" marT="7144" marB="0" anchor="ctr">
                    <a:lnL w="12700" cap="flat" cmpd="sng" algn="ctr">
                      <a:solidFill>
                        <a:srgbClr val="006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900" b="1" i="0" u="none" strike="noStrike" dirty="0">
                        <a:solidFill>
                          <a:srgbClr val="00000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662" marR="6662" marT="7144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900" b="1" i="0" u="none" strike="noStrike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　</a:t>
                      </a:r>
                    </a:p>
                  </a:txBody>
                  <a:tcPr marL="6662" marR="6662" marT="7144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900" b="1" i="0" u="none" strike="noStrike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　</a:t>
                      </a:r>
                    </a:p>
                  </a:txBody>
                  <a:tcPr marL="6662" marR="6662" marT="7144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900" b="1" i="0" u="none" strike="noStrike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　</a:t>
                      </a:r>
                    </a:p>
                  </a:txBody>
                  <a:tcPr marL="6662" marR="6662" marT="7144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727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900" b="1" i="0" u="none" strike="noStrike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　</a:t>
                      </a:r>
                    </a:p>
                  </a:txBody>
                  <a:tcPr marL="6662" marR="6662" marT="7144" marB="0" anchor="ctr">
                    <a:lnL w="12700" cap="flat" cmpd="sng" algn="ctr">
                      <a:solidFill>
                        <a:srgbClr val="006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900" b="1" i="0" u="none" strike="noStrike" dirty="0">
                        <a:solidFill>
                          <a:srgbClr val="00000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662" marR="6662" marT="7144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900" b="1" i="0" u="none" strike="noStrike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　</a:t>
                      </a:r>
                    </a:p>
                  </a:txBody>
                  <a:tcPr marL="6662" marR="6662" marT="7144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900" b="1" i="0" u="none" strike="noStrike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　</a:t>
                      </a:r>
                    </a:p>
                  </a:txBody>
                  <a:tcPr marL="6662" marR="6662" marT="7144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900" b="1" i="0" u="none" strike="noStrike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　</a:t>
                      </a:r>
                    </a:p>
                  </a:txBody>
                  <a:tcPr marL="6662" marR="6662" marT="7144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727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900" b="1" i="0" u="none" strike="noStrike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　</a:t>
                      </a:r>
                    </a:p>
                  </a:txBody>
                  <a:tcPr marL="6662" marR="6662" marT="7144" marB="0" anchor="ctr">
                    <a:lnL w="12700" cap="flat" cmpd="sng" algn="ctr">
                      <a:solidFill>
                        <a:srgbClr val="006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900" b="1" i="0" u="none" strike="noStrike" dirty="0">
                        <a:solidFill>
                          <a:srgbClr val="00000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662" marR="6662" marT="7144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900" b="1" i="0" u="none" strike="noStrike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　</a:t>
                      </a:r>
                    </a:p>
                  </a:txBody>
                  <a:tcPr marL="6662" marR="6662" marT="7144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900" b="1" i="0" u="none" strike="noStrike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　</a:t>
                      </a:r>
                    </a:p>
                  </a:txBody>
                  <a:tcPr marL="6662" marR="6662" marT="7144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900" b="1" i="0" u="none" strike="noStrike" dirty="0">
                          <a:solidFill>
                            <a:srgbClr val="00B05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　</a:t>
                      </a:r>
                    </a:p>
                  </a:txBody>
                  <a:tcPr marL="6662" marR="6662" marT="7144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72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900" b="1" i="0" u="none" strike="noStrike" kern="1200" dirty="0" smtClean="0">
                          <a:solidFill>
                            <a:srgbClr val="FFFFFF"/>
                          </a:solidFill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支付</a:t>
                      </a:r>
                      <a:r>
                        <a:rPr lang="ja-JP" altLang="en-US" sz="900" b="1" i="0" u="none" strike="noStrike" kern="1200" dirty="0" smtClean="0">
                          <a:solidFill>
                            <a:srgbClr val="FFFFFF"/>
                          </a:solidFill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方</a:t>
                      </a:r>
                      <a:r>
                        <a:rPr lang="zh-CN" altLang="en-US" sz="900" b="1" i="0" u="none" strike="noStrike" kern="1200" dirty="0" smtClean="0">
                          <a:solidFill>
                            <a:srgbClr val="FFFFFF"/>
                          </a:solidFill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式</a:t>
                      </a:r>
                      <a:endParaRPr lang="zh-CN" altLang="en-US" sz="900" b="1" i="0" u="none" strike="noStrike" kern="1200" dirty="0">
                        <a:solidFill>
                          <a:srgbClr val="FFFFFF"/>
                        </a:solidFill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6662" marR="6662" marT="7144" marB="0" anchor="ctr">
                    <a:lnL w="12700" cap="flat" cmpd="sng" algn="ctr">
                      <a:solidFill>
                        <a:srgbClr val="006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rtl="0" fontAlgn="ctr"/>
                      <a:r>
                        <a:rPr lang="zh-CN" altLang="en-US" sz="900" b="0" i="0" u="none" strike="noStrike" dirty="0" smtClea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         </a:t>
                      </a:r>
                      <a:r>
                        <a:rPr lang="zh-CN" altLang="en-US" sz="900" b="0" i="0" u="none" strike="noStrike" dirty="0" smtClean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□</a:t>
                      </a:r>
                      <a:r>
                        <a:rPr lang="zh-CN" altLang="en-US" sz="900" b="0" i="0" u="none" strike="noStrike" dirty="0" smtClea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银行转账　　　</a:t>
                      </a:r>
                      <a:r>
                        <a:rPr lang="zh-CN" altLang="en-US" sz="900" b="0" i="0" u="none" strike="noStrike" kern="1200" dirty="0" smtClean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  <a:cs typeface="+mn-cs"/>
                        </a:rPr>
                        <a:t>□</a:t>
                      </a:r>
                      <a:r>
                        <a:rPr lang="zh-CN" altLang="en-US" sz="900" b="0" i="0" u="none" strike="noStrike" dirty="0" smtClea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当天支付现金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662" marR="6662" marT="7144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华文细黑" pitchFamily="2" charset="-122"/>
                        <a:ea typeface="华文细黑" pitchFamily="2" charset="-122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华文细黑" pitchFamily="2" charset="-122"/>
                        <a:ea typeface="华文细黑" pitchFamily="2" charset="-122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zh-CN" altLang="en-US" sz="1100" b="1" i="0" u="none" strike="noStrike" dirty="0">
                        <a:solidFill>
                          <a:srgbClr val="00B050"/>
                        </a:solidFill>
                        <a:latin typeface="华文细黑" pitchFamily="2" charset="-122"/>
                        <a:ea typeface="华文细黑" pitchFamily="2" charset="-122"/>
                      </a:endParaRPr>
                    </a:p>
                  </a:txBody>
                  <a:tcPr marL="9525" marR="9525" marT="9525" marB="0" anchor="ctr"/>
                </a:tc>
              </a:tr>
              <a:tr h="28372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900" b="1" i="0" u="none" strike="noStrike" kern="1200" dirty="0" smtClean="0">
                          <a:solidFill>
                            <a:srgbClr val="FFFFFF"/>
                          </a:solidFill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发票种类</a:t>
                      </a:r>
                      <a:endParaRPr lang="zh-CN" altLang="en-US" sz="900" b="1" i="0" u="none" strike="noStrike" kern="1200" dirty="0">
                        <a:solidFill>
                          <a:srgbClr val="FFFFFF"/>
                        </a:solidFill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6662" marR="6662" marT="7144" marB="0" anchor="ctr">
                    <a:lnL w="12700" cap="flat" cmpd="sng" algn="ctr">
                      <a:solidFill>
                        <a:srgbClr val="006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rtl="0" fontAlgn="ctr"/>
                      <a:r>
                        <a:rPr lang="zh-CN" altLang="en-US" sz="900" b="0" i="0" u="none" strike="noStrike" dirty="0" smtClea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         </a:t>
                      </a:r>
                      <a:r>
                        <a:rPr lang="zh-CN" altLang="en-US" sz="900" b="0" i="0" u="none" strike="noStrike" kern="1200" dirty="0" smtClean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  <a:cs typeface="+mn-cs"/>
                        </a:rPr>
                        <a:t>□</a:t>
                      </a:r>
                      <a:r>
                        <a:rPr lang="zh-CN" altLang="en-US" sz="900" b="0" i="0" u="none" strike="noStrike" dirty="0" smtClea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普通发票　　　</a:t>
                      </a:r>
                      <a:r>
                        <a:rPr lang="zh-CN" altLang="en-US" sz="900" b="0" i="0" u="none" strike="noStrike" kern="1200" dirty="0" smtClean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  <a:cs typeface="+mn-cs"/>
                        </a:rPr>
                        <a:t>□</a:t>
                      </a:r>
                      <a:r>
                        <a:rPr lang="zh-CN" altLang="en-US" sz="900" b="0" i="0" u="none" strike="noStrike" kern="1200" dirty="0" smtClea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增值税专用发票（抵扣率</a:t>
                      </a:r>
                      <a:r>
                        <a:rPr lang="en-US" altLang="zh-CN" sz="900" b="0" i="0" u="none" strike="noStrike" kern="1200" dirty="0" smtClea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6%</a:t>
                      </a:r>
                      <a:r>
                        <a:rPr lang="zh-CN" altLang="en-US" sz="900" b="0" i="0" u="none" strike="noStrike" kern="1200" dirty="0" smtClea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）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662" marR="6662" marT="7144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华文细黑" pitchFamily="2" charset="-122"/>
                        <a:ea typeface="华文细黑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华文细黑" pitchFamily="2" charset="-122"/>
                        <a:ea typeface="华文细黑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zh-CN" altLang="en-US" sz="1100" b="1" i="0" u="none" strike="noStrike" dirty="0">
                        <a:solidFill>
                          <a:srgbClr val="00B050"/>
                        </a:solidFill>
                        <a:latin typeface="华文细黑" pitchFamily="2" charset="-122"/>
                        <a:ea typeface="华文细黑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华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1328</TotalTime>
  <Words>242</Words>
  <Application>Microsoft Office PowerPoint</Application>
  <PresentationFormat>A4 纸张(210x297 毫米)</PresentationFormat>
  <Paragraphs>85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幻灯片 1</vt:lpstr>
    </vt:vector>
  </TitlesOfParts>
  <Company>yingchuang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pc114</dc:creator>
  <cp:lastModifiedBy>zhoufangwei</cp:lastModifiedBy>
  <cp:revision>164</cp:revision>
  <dcterms:created xsi:type="dcterms:W3CDTF">2013-02-17T02:21:50Z</dcterms:created>
  <dcterms:modified xsi:type="dcterms:W3CDTF">2014-07-03T02:49:36Z</dcterms:modified>
</cp:coreProperties>
</file>