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9926638" cy="14355763"/>
  <p:defaultTextStyle>
    <a:defPPr>
      <a:defRPr lang="zh-CN"/>
    </a:defPPr>
    <a:lvl1pPr marL="0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3883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7767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1650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5533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9416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3300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67183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1066" algn="l" defTabSz="84776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00"/>
    <a:srgbClr val="DAEFC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54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3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1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9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6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1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680829" y="417513"/>
            <a:ext cx="3623601" cy="89090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4863" y="417513"/>
            <a:ext cx="10710863" cy="89090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5" y="4406902"/>
            <a:ext cx="8420100" cy="136207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505" y="2906716"/>
            <a:ext cx="84201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388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77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16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553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1941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33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67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10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4864" y="2436813"/>
            <a:ext cx="7166372" cy="688975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136336" y="2436813"/>
            <a:ext cx="7168092" cy="688975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1" y="1535114"/>
            <a:ext cx="4376870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3883" indent="0">
              <a:buNone/>
              <a:defRPr sz="1900" b="1"/>
            </a:lvl2pPr>
            <a:lvl3pPr marL="847767" indent="0">
              <a:buNone/>
              <a:defRPr sz="1700" b="1"/>
            </a:lvl3pPr>
            <a:lvl4pPr marL="1271650" indent="0">
              <a:buNone/>
              <a:defRPr sz="1500" b="1"/>
            </a:lvl4pPr>
            <a:lvl5pPr marL="1695533" indent="0">
              <a:buNone/>
              <a:defRPr sz="1500" b="1"/>
            </a:lvl5pPr>
            <a:lvl6pPr marL="2119416" indent="0">
              <a:buNone/>
              <a:defRPr sz="1500" b="1"/>
            </a:lvl6pPr>
            <a:lvl7pPr marL="2543300" indent="0">
              <a:buNone/>
              <a:defRPr sz="1500" b="1"/>
            </a:lvl7pPr>
            <a:lvl8pPr marL="2967183" indent="0">
              <a:buNone/>
              <a:defRPr sz="1500" b="1"/>
            </a:lvl8pPr>
            <a:lvl9pPr marL="3391066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114" y="1535114"/>
            <a:ext cx="4378589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3883" indent="0">
              <a:buNone/>
              <a:defRPr sz="1900" b="1"/>
            </a:lvl2pPr>
            <a:lvl3pPr marL="847767" indent="0">
              <a:buNone/>
              <a:defRPr sz="1700" b="1"/>
            </a:lvl3pPr>
            <a:lvl4pPr marL="1271650" indent="0">
              <a:buNone/>
              <a:defRPr sz="1500" b="1"/>
            </a:lvl4pPr>
            <a:lvl5pPr marL="1695533" indent="0">
              <a:buNone/>
              <a:defRPr sz="1500" b="1"/>
            </a:lvl5pPr>
            <a:lvl6pPr marL="2119416" indent="0">
              <a:buNone/>
              <a:defRPr sz="1500" b="1"/>
            </a:lvl6pPr>
            <a:lvl7pPr marL="2543300" indent="0">
              <a:buNone/>
              <a:defRPr sz="1500" b="1"/>
            </a:lvl7pPr>
            <a:lvl8pPr marL="2967183" indent="0">
              <a:buNone/>
              <a:defRPr sz="1500" b="1"/>
            </a:lvl8pPr>
            <a:lvl9pPr marL="3391066" indent="0">
              <a:buNone/>
              <a:defRPr sz="15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114" y="2174876"/>
            <a:ext cx="4378589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005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005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3883" indent="0">
              <a:buNone/>
              <a:defRPr sz="1100"/>
            </a:lvl2pPr>
            <a:lvl3pPr marL="847767" indent="0">
              <a:buNone/>
              <a:defRPr sz="900"/>
            </a:lvl3pPr>
            <a:lvl4pPr marL="1271650" indent="0">
              <a:buNone/>
              <a:defRPr sz="900"/>
            </a:lvl4pPr>
            <a:lvl5pPr marL="1695533" indent="0">
              <a:buNone/>
              <a:defRPr sz="900"/>
            </a:lvl5pPr>
            <a:lvl6pPr marL="2119416" indent="0">
              <a:buNone/>
              <a:defRPr sz="900"/>
            </a:lvl6pPr>
            <a:lvl7pPr marL="2543300" indent="0">
              <a:buNone/>
              <a:defRPr sz="900"/>
            </a:lvl7pPr>
            <a:lvl8pPr marL="2967183" indent="0">
              <a:buNone/>
              <a:defRPr sz="900"/>
            </a:lvl8pPr>
            <a:lvl9pPr marL="339106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3883" indent="0">
              <a:buNone/>
              <a:defRPr sz="2600"/>
            </a:lvl2pPr>
            <a:lvl3pPr marL="847767" indent="0">
              <a:buNone/>
              <a:defRPr sz="2300"/>
            </a:lvl3pPr>
            <a:lvl4pPr marL="1271650" indent="0">
              <a:buNone/>
              <a:defRPr sz="1900"/>
            </a:lvl4pPr>
            <a:lvl5pPr marL="1695533" indent="0">
              <a:buNone/>
              <a:defRPr sz="1900"/>
            </a:lvl5pPr>
            <a:lvl6pPr marL="2119416" indent="0">
              <a:buNone/>
              <a:defRPr sz="1900"/>
            </a:lvl6pPr>
            <a:lvl7pPr marL="2543300" indent="0">
              <a:buNone/>
              <a:defRPr sz="1900"/>
            </a:lvl7pPr>
            <a:lvl8pPr marL="2967183" indent="0">
              <a:buNone/>
              <a:defRPr sz="1900"/>
            </a:lvl8pPr>
            <a:lvl9pPr marL="3391066" indent="0">
              <a:buNone/>
              <a:defRPr sz="19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23883" indent="0">
              <a:buNone/>
              <a:defRPr sz="1100"/>
            </a:lvl2pPr>
            <a:lvl3pPr marL="847767" indent="0">
              <a:buNone/>
              <a:defRPr sz="900"/>
            </a:lvl3pPr>
            <a:lvl4pPr marL="1271650" indent="0">
              <a:buNone/>
              <a:defRPr sz="900"/>
            </a:lvl4pPr>
            <a:lvl5pPr marL="1695533" indent="0">
              <a:buNone/>
              <a:defRPr sz="900"/>
            </a:lvl5pPr>
            <a:lvl6pPr marL="2119416" indent="0">
              <a:buNone/>
              <a:defRPr sz="900"/>
            </a:lvl6pPr>
            <a:lvl7pPr marL="2543300" indent="0">
              <a:buNone/>
              <a:defRPr sz="900"/>
            </a:lvl7pPr>
            <a:lvl8pPr marL="2967183" indent="0">
              <a:buNone/>
              <a:defRPr sz="900"/>
            </a:lvl8pPr>
            <a:lvl9pPr marL="3391066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84776" tIns="42389" rIns="84776" bIns="423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84776" tIns="42389" rIns="84776" bIns="423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95302" y="6356353"/>
            <a:ext cx="2311400" cy="365125"/>
          </a:xfrm>
          <a:prstGeom prst="rect">
            <a:avLst/>
          </a:prstGeom>
        </p:spPr>
        <p:txBody>
          <a:bodyPr vert="horz" lIns="84776" tIns="42389" rIns="84776" bIns="4238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2C88-E1F4-4AC9-88F9-50A9B7F8F760}" type="datetimeFigureOut">
              <a:rPr lang="zh-CN" altLang="en-US" smtClean="0"/>
              <a:pPr/>
              <a:t>2015/2/27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1" y="6356353"/>
            <a:ext cx="3136900" cy="365125"/>
          </a:xfrm>
          <a:prstGeom prst="rect">
            <a:avLst/>
          </a:prstGeom>
        </p:spPr>
        <p:txBody>
          <a:bodyPr vert="horz" lIns="84776" tIns="42389" rIns="84776" bIns="4238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1" y="6356353"/>
            <a:ext cx="2311400" cy="365125"/>
          </a:xfrm>
          <a:prstGeom prst="rect">
            <a:avLst/>
          </a:prstGeom>
        </p:spPr>
        <p:txBody>
          <a:bodyPr vert="horz" lIns="84776" tIns="42389" rIns="84776" bIns="4238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D640-74AF-4091-B277-90F1D492D8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7767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912" indent="-317912" algn="l" defTabSz="847767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8809" indent="-264927" algn="l" defTabSz="847767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9708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3591" indent="-211942" algn="l" defTabSz="847767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7475" indent="-211942" algn="l" defTabSz="847767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358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5242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79124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3007" indent="-211942" algn="l" defTabSz="8477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883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767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1650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5533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9416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3300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7183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1066" algn="l" defTabSz="84776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表格 94"/>
          <p:cNvGraphicFramePr>
            <a:graphicFrameLocks noGrp="1"/>
          </p:cNvGraphicFramePr>
          <p:nvPr/>
        </p:nvGraphicFramePr>
        <p:xfrm>
          <a:off x="5428897" y="969539"/>
          <a:ext cx="4477103" cy="1723789"/>
        </p:xfrm>
        <a:graphic>
          <a:graphicData uri="http://schemas.openxmlformats.org/drawingml/2006/table">
            <a:tbl>
              <a:tblPr/>
              <a:tblGrid>
                <a:gridCol w="2306331"/>
                <a:gridCol w="2170772"/>
              </a:tblGrid>
              <a:tr h="167364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ja-JP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 </a:t>
                      </a:r>
                      <a:endParaRPr lang="en-US" altLang="ja-JP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Ⅰ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导入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endParaRPr lang="en-US" altLang="ja-JP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Ⅱ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商的目的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algn="l" defTabSz="1280034" rtl="0" eaLnBrk="1" latinLnBrk="0" hangingPunct="1"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报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商在工作中的位置</a:t>
                      </a:r>
                      <a:endParaRPr lang="zh-CN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algn="l" defTabSz="1280034" rtl="0" eaLnBrk="1" latinLnBrk="0" hangingPunct="1"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5W2H</a:t>
                      </a:r>
                    </a:p>
                    <a:p>
                      <a:pPr marL="0" algn="l" defTabSz="1280034" rtl="0" eaLnBrk="1" latinLnBrk="0" hangingPunct="1">
                        <a:lnSpc>
                          <a:spcPct val="114000"/>
                        </a:lnSpc>
                      </a:pP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Ⅲ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商的定义</a:t>
                      </a:r>
                      <a:endParaRPr lang="en-US" altLang="zh-CN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报告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联络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商量</a:t>
                      </a:r>
                      <a:endParaRPr lang="ja-JP" altLang="en-US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</a:txBody>
                  <a:tcPr marL="3807" marR="3807" marT="4082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endParaRPr lang="ja-JP" altLang="en-US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Ⅳ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商的程度</a:t>
                      </a:r>
                      <a:endParaRPr lang="en-US" altLang="zh-CN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CREP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中间报告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说了≠对方理解了</a:t>
                      </a:r>
                      <a:endParaRPr lang="en-US" altLang="zh-CN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报联商</a:t>
                      </a:r>
                      <a:r>
                        <a:rPr lang="en-US" altLang="zh-CN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check list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　</a:t>
                      </a:r>
                      <a:r>
                        <a:rPr lang="en-US" altLang="ja-JP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目的手段连锁</a:t>
                      </a:r>
                      <a:endParaRPr lang="ja-JP" altLang="en-US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ja-JP" altLang="en-US" sz="900" b="0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	</a:t>
                      </a:r>
                    </a:p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Ⅴ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报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联</a:t>
                      </a: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·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商实践演练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>
                        <a:lnSpc>
                          <a:spcPct val="114000"/>
                        </a:lnSpc>
                      </a:pPr>
                      <a:endParaRPr lang="en-US" altLang="ja-JP" sz="900" b="0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  <a:p>
                      <a:pPr marL="0" marR="0" indent="0" algn="l" defTabSz="1280034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Ⅵ</a:t>
                      </a:r>
                      <a:r>
                        <a:rPr lang="zh-CN" altLang="en-US" sz="900" b="1" kern="120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　总结</a:t>
                      </a:r>
                      <a:endParaRPr lang="ja-JP" altLang="en-US" sz="900" b="1" kern="1200" dirty="0" smtClean="0">
                        <a:solidFill>
                          <a:schemeClr val="tx1"/>
                        </a:solidFill>
                        <a:latin typeface="华文细黑" pitchFamily="2" charset="-122"/>
                        <a:ea typeface="华文细黑" pitchFamily="2" charset="-122"/>
                        <a:cs typeface="+mn-cs"/>
                      </a:endParaRPr>
                    </a:p>
                  </a:txBody>
                  <a:tcPr marL="3807" marR="3807" marT="4082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4" name="圆角矩形 103"/>
          <p:cNvSpPr/>
          <p:nvPr/>
        </p:nvSpPr>
        <p:spPr>
          <a:xfrm>
            <a:off x="5353055" y="878667"/>
            <a:ext cx="4406508" cy="1907391"/>
          </a:xfrm>
          <a:prstGeom prst="roundRect">
            <a:avLst>
              <a:gd name="adj" fmla="val 5887"/>
            </a:avLst>
          </a:prstGeom>
          <a:noFill/>
          <a:ln>
            <a:solidFill>
              <a:srgbClr val="00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557" tIns="30278" rIns="60557" bIns="30278" rtlCol="0" anchor="ctr"/>
          <a:lstStyle/>
          <a:p>
            <a:pPr algn="ctr"/>
            <a:endParaRPr lang="zh-CN" altLang="en-US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8" name="圆角矩形 97"/>
          <p:cNvSpPr/>
          <p:nvPr/>
        </p:nvSpPr>
        <p:spPr>
          <a:xfrm>
            <a:off x="5353055" y="3000372"/>
            <a:ext cx="4405505" cy="1143007"/>
          </a:xfrm>
          <a:prstGeom prst="roundRect">
            <a:avLst>
              <a:gd name="adj" fmla="val 5887"/>
            </a:avLst>
          </a:prstGeom>
          <a:noFill/>
          <a:ln>
            <a:solidFill>
              <a:srgbClr val="006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25" tIns="30278" rIns="71525" bIns="30278" rtlCol="0" anchor="ctr"/>
          <a:lstStyle/>
          <a:p>
            <a:pPr algn="ctr"/>
            <a:endParaRPr lang="zh-CN" altLang="en-US" sz="9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1859667" y="4584485"/>
            <a:ext cx="3150432" cy="242590"/>
          </a:xfrm>
          <a:prstGeom prst="rect">
            <a:avLst/>
          </a:prstGeom>
          <a:noFill/>
        </p:spPr>
        <p:txBody>
          <a:bodyPr wrap="square" lIns="63728" tIns="31864" rIns="63728" bIns="31864" rtlCol="0">
            <a:noAutofit/>
          </a:bodyPr>
          <a:lstStyle/>
          <a:p>
            <a:r>
              <a:rPr lang="zh-CN" altLang="en-US" sz="1200" b="1" dirty="0" smtClean="0">
                <a:latin typeface="华文细黑" pitchFamily="2" charset="-122"/>
                <a:ea typeface="华文细黑" pitchFamily="2" charset="-122"/>
              </a:rPr>
              <a:t>喜岛孝广</a:t>
            </a:r>
            <a:r>
              <a:rPr lang="ja-JP" altLang="en-US" sz="1200" b="1" dirty="0" smtClean="0">
                <a:latin typeface="华文细黑" pitchFamily="2" charset="-122"/>
                <a:ea typeface="华文细黑" pitchFamily="2" charset="-122"/>
              </a:rPr>
              <a:t>　　</a:t>
            </a:r>
            <a:r>
              <a:rPr lang="zh-CN" altLang="en-US" sz="1200" b="1" dirty="0" smtClean="0">
                <a:latin typeface="华文细黑" pitchFamily="2" charset="-122"/>
                <a:ea typeface="华文细黑" pitchFamily="2" charset="-122"/>
              </a:rPr>
              <a:t>英创讲师</a:t>
            </a:r>
            <a:endParaRPr lang="en-US" altLang="ja-JP" sz="1200" b="1" dirty="0" smtClean="0">
              <a:latin typeface="华文细黑" pitchFamily="2" charset="-122"/>
              <a:ea typeface="华文细黑" pitchFamily="2" charset="-122"/>
            </a:endParaRPr>
          </a:p>
          <a:p>
            <a:endParaRPr lang="zh-CN" altLang="en-US" sz="1200" b="1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69" name="副标题 2"/>
          <p:cNvSpPr>
            <a:spLocks noGrp="1"/>
          </p:cNvSpPr>
          <p:nvPr>
            <p:ph type="subTitle" idx="1"/>
          </p:nvPr>
        </p:nvSpPr>
        <p:spPr>
          <a:xfrm>
            <a:off x="0" y="989008"/>
            <a:ext cx="4797012" cy="375049"/>
          </a:xfrm>
          <a:solidFill>
            <a:srgbClr val="DAEFC3"/>
          </a:solidFill>
        </p:spPr>
        <p:txBody>
          <a:bodyPr vert="horz" lIns="63728" tIns="31864" rIns="63728" bIns="31864" rtlCol="0" anchor="t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ja-JP" altLang="en-US" sz="17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细黑" pitchFamily="2" charset="-122"/>
                <a:ea typeface="华文细黑" pitchFamily="2" charset="-122"/>
              </a:rPr>
              <a:t>   </a:t>
            </a:r>
            <a:r>
              <a:rPr lang="ja-JP" altLang="en-US" sz="1100" b="1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○</a:t>
            </a:r>
            <a:r>
              <a:rPr lang="zh-CN" altLang="en-US" sz="1100" b="1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培训</a:t>
            </a:r>
            <a:r>
              <a:rPr lang="ja-JP" altLang="en-US" sz="1100" b="1" dirty="0" smtClean="0">
                <a:solidFill>
                  <a:schemeClr val="tx1"/>
                </a:solidFill>
                <a:latin typeface="华文细黑" pitchFamily="2" charset="-122"/>
                <a:ea typeface="华文细黑" pitchFamily="2" charset="-122"/>
              </a:rPr>
              <a:t>目的</a:t>
            </a:r>
          </a:p>
        </p:txBody>
      </p:sp>
      <p:sp>
        <p:nvSpPr>
          <p:cNvPr id="70" name="矩形 69"/>
          <p:cNvSpPr/>
          <p:nvPr/>
        </p:nvSpPr>
        <p:spPr>
          <a:xfrm>
            <a:off x="1" y="0"/>
            <a:ext cx="4788351" cy="989007"/>
          </a:xfrm>
          <a:prstGeom prst="rect">
            <a:avLst/>
          </a:prstGeom>
          <a:solidFill>
            <a:srgbClr val="006C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3728" tIns="31864" rIns="63728" bIns="31864" rtlCol="0" anchor="ctr"/>
          <a:lstStyle/>
          <a:p>
            <a:pPr algn="ctr"/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英创安众公开课（中文）</a:t>
            </a:r>
            <a:endParaRPr lang="en-US" altLang="zh-CN" sz="1600" b="1" dirty="0" smtClean="0">
              <a:latin typeface="华文细黑" pitchFamily="2" charset="-122"/>
              <a:ea typeface="华文细黑" pitchFamily="2" charset="-122"/>
            </a:endParaRPr>
          </a:p>
          <a:p>
            <a:pPr algn="ctr"/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~  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报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·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联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·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商改变工作   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3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月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25</a:t>
            </a: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日（周三）</a:t>
            </a:r>
            <a:r>
              <a:rPr lang="en-US" altLang="zh-CN" sz="1600" b="1" dirty="0" smtClean="0">
                <a:latin typeface="华文细黑" pitchFamily="2" charset="-122"/>
                <a:ea typeface="华文细黑" pitchFamily="2" charset="-122"/>
              </a:rPr>
              <a:t>~</a:t>
            </a:r>
          </a:p>
          <a:p>
            <a:pPr algn="ctr">
              <a:spcBef>
                <a:spcPts val="836"/>
              </a:spcBef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主办：英创安众企业管理咨询（上海）有限公司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　　　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讲师：喜岛 孝广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1" name="副标题 2"/>
          <p:cNvSpPr txBox="1">
            <a:spLocks/>
          </p:cNvSpPr>
          <p:nvPr/>
        </p:nvSpPr>
        <p:spPr>
          <a:xfrm>
            <a:off x="713846" y="2143116"/>
            <a:ext cx="4083166" cy="375049"/>
          </a:xfrm>
          <a:prstGeom prst="rect">
            <a:avLst/>
          </a:prstGeom>
          <a:solidFill>
            <a:srgbClr val="DAEFC3"/>
          </a:solidFill>
        </p:spPr>
        <p:txBody>
          <a:bodyPr vert="horz" lIns="63728" tIns="31864" rIns="63728" bIns="31864" rtlCol="0" anchor="ctr" anchorCtr="0">
            <a:normAutofit/>
          </a:bodyPr>
          <a:lstStyle/>
          <a:p>
            <a:pPr lvl="0">
              <a:defRPr/>
            </a:pPr>
            <a:r>
              <a:rPr lang="ja-JP" altLang="en-US" sz="1100" b="1" dirty="0" smtClean="0">
                <a:latin typeface="华文细黑" pitchFamily="2" charset="-122"/>
                <a:ea typeface="华文细黑" pitchFamily="2" charset="-122"/>
              </a:rPr>
              <a:t>    ○</a:t>
            </a:r>
            <a:r>
              <a:rPr lang="zh-CN" altLang="en-US" sz="1100" b="1" dirty="0" smtClean="0">
                <a:latin typeface="华文细黑" pitchFamily="2" charset="-122"/>
                <a:ea typeface="华文细黑" pitchFamily="2" charset="-122"/>
              </a:rPr>
              <a:t>培训特征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细黑" pitchFamily="2" charset="-122"/>
              <a:ea typeface="华文细黑" pitchFamily="2" charset="-122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913723" y="2459573"/>
            <a:ext cx="1831454" cy="1754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41615" y="1362070"/>
            <a:ext cx="4568615" cy="895347"/>
          </a:xfrm>
          <a:prstGeom prst="rect">
            <a:avLst/>
          </a:prstGeom>
          <a:noFill/>
        </p:spPr>
        <p:txBody>
          <a:bodyPr wrap="square" lIns="63728" tIns="31864" rIns="63728" bIns="31864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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了解在日企中备受重视的沟通方式。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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认识报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联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商的重要性。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　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掌握实际工作中报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联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商的要点与技巧。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1687" y="2622599"/>
            <a:ext cx="3854769" cy="687598"/>
          </a:xfrm>
          <a:prstGeom prst="rect">
            <a:avLst/>
          </a:prstGeom>
          <a:noFill/>
        </p:spPr>
        <p:txBody>
          <a:bodyPr wrap="square" lIns="63728" tIns="31864" rIns="63728" bIns="31864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　    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通过讲课的形式，了解报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联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商在实际操作中必要的知识与技巧。</a:t>
            </a:r>
            <a:endParaRPr lang="en-US" altLang="ja-JP" sz="900" dirty="0" smtClean="0">
              <a:latin typeface="华文细黑" pitchFamily="2" charset="-122"/>
              <a:ea typeface="华文细黑" pitchFamily="2" charset="-122"/>
              <a:sym typeface="Wingdings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　    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  <a:sym typeface="Wingdings"/>
              </a:rPr>
              <a:t>并通过案例演练等方式，促进学员的思考与融会贯通，以求在实际工作中能迅速运用课堂所学，提高沟通效率。</a:t>
            </a:r>
          </a:p>
        </p:txBody>
      </p:sp>
      <p:graphicFrame>
        <p:nvGraphicFramePr>
          <p:cNvPr id="75" name="表格 7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4883291"/>
              </p:ext>
            </p:extLst>
          </p:nvPr>
        </p:nvGraphicFramePr>
        <p:xfrm>
          <a:off x="-33" y="5391164"/>
          <a:ext cx="4797046" cy="969487"/>
        </p:xfrm>
        <a:graphic>
          <a:graphicData uri="http://schemas.openxmlformats.org/drawingml/2006/table">
            <a:tbl>
              <a:tblPr/>
              <a:tblGrid>
                <a:gridCol w="637719"/>
                <a:gridCol w="4159327"/>
              </a:tblGrid>
              <a:tr h="28375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时间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　 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2015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年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3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月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25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日（星期三）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13:30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～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17: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3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0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5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华文细黑"/>
                          <a:ea typeface="华文细黑"/>
                          <a:cs typeface="华文细黑"/>
                        </a:rPr>
                        <a:t>地点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华文细黑"/>
                        <a:ea typeface="华文细黑"/>
                        <a:cs typeface="华文细黑"/>
                      </a:endParaRPr>
                    </a:p>
                  </a:txBody>
                  <a:tcPr marL="3807" marR="3807" marT="4082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6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/>
                          <a:ea typeface="华文细黑"/>
                          <a:cs typeface="华文细黑"/>
                        </a:rPr>
                        <a:t>　</a:t>
                      </a:r>
                      <a:r>
                        <a:rPr lang="ja-JP" altLang="en-US" sz="900" dirty="0" smtClean="0">
                          <a:latin typeface="华文细黑"/>
                          <a:ea typeface="华文细黑"/>
                          <a:cs typeface="华文细黑"/>
                        </a:rPr>
                        <a:t>長富宮</a:t>
                      </a:r>
                      <a:r>
                        <a:rPr lang="zh-CN" altLang="en-US" sz="900" dirty="0" smtClean="0">
                          <a:latin typeface="华文细黑"/>
                          <a:ea typeface="华文细黑"/>
                          <a:cs typeface="华文细黑"/>
                        </a:rPr>
                        <a:t>饭店</a:t>
                      </a:r>
                      <a:r>
                        <a:rPr lang="en-US" altLang="ja-JP" sz="900" dirty="0" smtClean="0">
                          <a:latin typeface="华文细黑"/>
                          <a:ea typeface="华文细黑"/>
                          <a:cs typeface="华文细黑"/>
                        </a:rPr>
                        <a:t>2</a:t>
                      </a:r>
                      <a:r>
                        <a:rPr lang="zh-CN" altLang="en-US" sz="900" dirty="0" smtClean="0">
                          <a:latin typeface="华文细黑"/>
                          <a:ea typeface="华文细黑"/>
                          <a:cs typeface="华文细黑"/>
                        </a:rPr>
                        <a:t>层</a:t>
                      </a: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/>
                          <a:ea typeface="华文细黑"/>
                          <a:cs typeface="华文细黑"/>
                        </a:rPr>
                        <a:t>百合</a:t>
                      </a:r>
                      <a:r>
                        <a:rPr kumimoji="0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/>
                          <a:ea typeface="华文细黑"/>
                          <a:cs typeface="华文细黑"/>
                        </a:rPr>
                        <a:t>D</a:t>
                      </a:r>
                      <a:r>
                        <a:rPr kumimoji="0" lang="zh-CN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/>
                          <a:ea typeface="华文细黑"/>
                          <a:cs typeface="华文细黑"/>
                        </a:rPr>
                        <a:t>厅</a:t>
                      </a:r>
                      <a:r>
                        <a:rPr lang="en-US" altLang="zh-CN" sz="900" baseline="0" dirty="0" smtClean="0">
                          <a:solidFill>
                            <a:schemeClr val="tx1"/>
                          </a:solidFill>
                          <a:effectLst/>
                          <a:latin typeface="华文细黑"/>
                          <a:ea typeface="华文细黑"/>
                          <a:cs typeface="华文细黑"/>
                        </a:rPr>
                        <a:t>   </a:t>
                      </a:r>
                      <a:r>
                        <a:rPr lang="ja-JP" altLang="en-US" sz="900" dirty="0" smtClean="0">
                          <a:latin typeface="华文细黑"/>
                          <a:ea typeface="华文细黑"/>
                          <a:cs typeface="华文细黑"/>
                        </a:rPr>
                        <a:t>北京市</a:t>
                      </a:r>
                      <a:r>
                        <a:rPr lang="zh-CN" altLang="en-US" sz="900" dirty="0" smtClean="0">
                          <a:latin typeface="华文细黑"/>
                          <a:ea typeface="华文细黑"/>
                          <a:cs typeface="华文细黑"/>
                        </a:rPr>
                        <a:t>建国门外大街</a:t>
                      </a:r>
                      <a:r>
                        <a:rPr lang="en-US" altLang="ja-JP" sz="900" dirty="0" smtClean="0">
                          <a:latin typeface="华文细黑"/>
                          <a:ea typeface="华文细黑"/>
                          <a:cs typeface="华文细黑"/>
                        </a:rPr>
                        <a:t>26</a:t>
                      </a:r>
                      <a:r>
                        <a:rPr lang="ja-JP" altLang="en-US" sz="900" dirty="0" smtClean="0">
                          <a:latin typeface="华文细黑"/>
                          <a:ea typeface="华文细黑"/>
                          <a:cs typeface="华文细黑"/>
                        </a:rPr>
                        <a:t>号</a:t>
                      </a:r>
                      <a:endParaRPr kumimoji="0" lang="zh-CN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/>
                        <a:ea typeface="华文细黑"/>
                        <a:cs typeface="华文细黑"/>
                      </a:endParaRPr>
                    </a:p>
                  </a:txBody>
                  <a:tcPr marL="3807" marR="3807" marT="4082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983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费用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3807" marR="3807" marT="4082" marB="0" anchor="ctr">
                    <a:lnL>
                      <a:noFill/>
                    </a:lnL>
                    <a:lnR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　 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8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00</a:t>
                      </a:r>
                      <a:r>
                        <a:rPr lang="zh-CN" altLang="en-US" sz="900" b="0" i="0" u="none" strike="noStrike" dirty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元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/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</a:rPr>
                        <a:t>名</a:t>
                      </a:r>
                      <a:endParaRPr lang="zh-CN" altLang="en-US" sz="1200" baseline="0" dirty="0" smtClean="0">
                        <a:latin typeface="华文细黑" pitchFamily="2" charset="-122"/>
                        <a:ea typeface="华文细黑" pitchFamily="2" charset="-122"/>
                      </a:endParaRPr>
                    </a:p>
                    <a:p>
                      <a:r>
                        <a:rPr lang="en-US" altLang="zh-CN" sz="8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      </a:t>
                      </a: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※</a:t>
                      </a:r>
                      <a:r>
                        <a:rPr lang="zh-CN" altLang="en-US" sz="900" b="0" i="0" u="none" strike="noStrike" kern="120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加入敝北京公司人事劳务会员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制度的企业本次可享受</a:t>
                      </a: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400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元</a:t>
                      </a: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/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名的优惠价格</a:t>
                      </a:r>
                      <a:r>
                        <a:rPr lang="ja-JP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。</a:t>
                      </a:r>
                      <a:r>
                        <a:rPr lang="en-US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 </a:t>
                      </a:r>
                      <a:r>
                        <a:rPr lang="en-US" altLang="ja-JP" sz="900" kern="1200" baseline="0" dirty="0" smtClean="0">
                          <a:solidFill>
                            <a:schemeClr val="tx1"/>
                          </a:solidFill>
                          <a:latin typeface="华文细黑" pitchFamily="2" charset="-122"/>
                          <a:ea typeface="华文细黑" pitchFamily="2" charset="-122"/>
                          <a:cs typeface="+mn-cs"/>
                        </a:rPr>
                        <a:t> </a:t>
                      </a:r>
                      <a:endParaRPr lang="en-US" altLang="zh-CN" sz="1050" b="0" i="0" u="none" strike="noStrike" dirty="0" smtClean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3807" marR="3807" marT="4082" marB="0" anchor="ctr">
                    <a:lnL w="6350" cap="flat" cmpd="sng" algn="ctr">
                      <a:solidFill>
                        <a:srgbClr val="00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6" name="直接连接符 75"/>
          <p:cNvCxnSpPr/>
          <p:nvPr/>
        </p:nvCxnSpPr>
        <p:spPr>
          <a:xfrm>
            <a:off x="164168" y="1310478"/>
            <a:ext cx="1948800" cy="1191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内容占位符 2"/>
          <p:cNvSpPr txBox="1">
            <a:spLocks/>
          </p:cNvSpPr>
          <p:nvPr/>
        </p:nvSpPr>
        <p:spPr>
          <a:xfrm>
            <a:off x="1859666" y="4914910"/>
            <a:ext cx="2998154" cy="563075"/>
          </a:xfrm>
          <a:prstGeom prst="rect">
            <a:avLst/>
          </a:prstGeom>
        </p:spPr>
        <p:txBody>
          <a:bodyPr vert="horz" lIns="63728" tIns="31864" rIns="63728" bIns="31864" rtlCol="0">
            <a:noAutofit/>
          </a:bodyPr>
          <a:lstStyle/>
          <a:p>
            <a:pPr>
              <a:spcBef>
                <a:spcPts val="209"/>
              </a:spcBef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英创中国　华北区副总监</a:t>
            </a:r>
            <a:endParaRPr lang="en-US" altLang="zh-CN" sz="900" dirty="0" smtClean="0">
              <a:latin typeface="华文细黑" pitchFamily="2" charset="-122"/>
              <a:ea typeface="华文细黑" pitchFamily="2" charset="-122"/>
            </a:endParaRPr>
          </a:p>
          <a:p>
            <a:pPr>
              <a:spcBef>
                <a:spcPts val="209"/>
              </a:spcBef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北京分公司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·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天津分公司　运营总监　</a:t>
            </a:r>
            <a:endParaRPr lang="ja-JP" altLang="en-US" sz="900" dirty="0" smtClean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859667" y="4327521"/>
            <a:ext cx="3091225" cy="234615"/>
          </a:xfrm>
          <a:prstGeom prst="rect">
            <a:avLst/>
          </a:prstGeom>
          <a:noFill/>
        </p:spPr>
        <p:txBody>
          <a:bodyPr wrap="square" lIns="63728" tIns="31864" rIns="63728" bIns="31864" rtlCol="0">
            <a:noAutofit/>
          </a:bodyPr>
          <a:lstStyle/>
          <a:p>
            <a:r>
              <a:rPr lang="zh-CN" altLang="en-US" sz="1200" b="1" dirty="0" smtClean="0">
                <a:latin typeface="华文细黑" pitchFamily="2" charset="-122"/>
                <a:ea typeface="华文细黑" pitchFamily="2" charset="-122"/>
              </a:rPr>
              <a:t>讲师介绍</a:t>
            </a:r>
            <a:endParaRPr lang="en-US" altLang="ja-JP" sz="1200" b="1" dirty="0" smtClean="0">
              <a:latin typeface="华文细黑" pitchFamily="2" charset="-122"/>
              <a:ea typeface="华文细黑" pitchFamily="2" charset="-122"/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1859667" y="4562136"/>
            <a:ext cx="2921993" cy="1043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副标题 2"/>
          <p:cNvSpPr txBox="1">
            <a:spLocks/>
          </p:cNvSpPr>
          <p:nvPr/>
        </p:nvSpPr>
        <p:spPr>
          <a:xfrm>
            <a:off x="1779839" y="3500438"/>
            <a:ext cx="3017173" cy="375049"/>
          </a:xfrm>
          <a:prstGeom prst="rect">
            <a:avLst/>
          </a:prstGeom>
          <a:solidFill>
            <a:srgbClr val="DAEFC3"/>
          </a:solidFill>
        </p:spPr>
        <p:txBody>
          <a:bodyPr vert="horz" lIns="63728" tIns="31864" rIns="63728" bIns="31864" rtlCol="0" anchor="ctr">
            <a:normAutofit/>
          </a:bodyPr>
          <a:lstStyle/>
          <a:p>
            <a:pPr>
              <a:defRPr/>
            </a:pPr>
            <a:r>
              <a:rPr lang="ja-JP" altLang="en-US" sz="1100" b="1" dirty="0" smtClean="0">
                <a:latin typeface="华文细黑" pitchFamily="2" charset="-122"/>
                <a:ea typeface="华文细黑" pitchFamily="2" charset="-122"/>
              </a:rPr>
              <a:t>   ○</a:t>
            </a:r>
            <a:r>
              <a:rPr lang="zh-CN" altLang="en-US" sz="1100" b="1" dirty="0" smtClean="0">
                <a:latin typeface="华文细黑" pitchFamily="2" charset="-122"/>
                <a:ea typeface="华文细黑" pitchFamily="2" charset="-122"/>
              </a:rPr>
              <a:t>培训对象</a:t>
            </a:r>
          </a:p>
        </p:txBody>
      </p:sp>
      <p:cxnSp>
        <p:nvCxnSpPr>
          <p:cNvPr id="81" name="直接连接符 80"/>
          <p:cNvCxnSpPr/>
          <p:nvPr/>
        </p:nvCxnSpPr>
        <p:spPr>
          <a:xfrm>
            <a:off x="1922609" y="3813565"/>
            <a:ext cx="1831454" cy="1754"/>
          </a:xfrm>
          <a:prstGeom prst="line">
            <a:avLst/>
          </a:prstGeom>
          <a:ln w="38100">
            <a:solidFill>
              <a:srgbClr val="006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881166" y="3929066"/>
            <a:ext cx="3236102" cy="216700"/>
          </a:xfrm>
          <a:prstGeom prst="rect">
            <a:avLst/>
          </a:prstGeom>
          <a:noFill/>
        </p:spPr>
        <p:txBody>
          <a:bodyPr wrap="square" lIns="63728" tIns="31864" rIns="63728" bIns="31864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职场新人，日企员工等</a:t>
            </a:r>
          </a:p>
        </p:txBody>
      </p:sp>
      <p:sp>
        <p:nvSpPr>
          <p:cNvPr id="88" name="TextBox 20"/>
          <p:cNvSpPr txBox="1">
            <a:spLocks noChangeArrowheads="1"/>
          </p:cNvSpPr>
          <p:nvPr/>
        </p:nvSpPr>
        <p:spPr bwMode="auto">
          <a:xfrm>
            <a:off x="5097016" y="0"/>
            <a:ext cx="4797029" cy="733052"/>
          </a:xfrm>
          <a:prstGeom prst="rect">
            <a:avLst/>
          </a:prstGeom>
          <a:solidFill>
            <a:srgbClr val="DAEFC3"/>
          </a:solidFill>
        </p:spPr>
        <p:txBody>
          <a:bodyPr vert="horz" lIns="63725" tIns="31863" rIns="63725" bIns="31863" rtlCol="0" anchor="ctr">
            <a:normAutofit/>
          </a:bodyPr>
          <a:lstStyle/>
          <a:p>
            <a:pPr algn="ctr" defTabSz="957888">
              <a:defRPr/>
            </a:pPr>
            <a:r>
              <a:rPr lang="zh-CN" altLang="en-US" sz="1600" b="1" dirty="0" smtClean="0">
                <a:latin typeface="华文细黑" pitchFamily="2" charset="-122"/>
                <a:ea typeface="华文细黑" pitchFamily="2" charset="-122"/>
              </a:rPr>
              <a:t>培训内容及报名回执</a:t>
            </a:r>
            <a:endParaRPr lang="zh-CN" altLang="en-US" sz="1600" b="1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2" name="五边形 91"/>
          <p:cNvSpPr/>
          <p:nvPr/>
        </p:nvSpPr>
        <p:spPr>
          <a:xfrm>
            <a:off x="5128007" y="780350"/>
            <a:ext cx="1582816" cy="212814"/>
          </a:xfrm>
          <a:prstGeom prst="homePlate">
            <a:avLst/>
          </a:prstGeom>
          <a:solidFill>
            <a:srgbClr val="006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76856" tIns="30280" rIns="60561" bIns="30280" rtlCol="0" anchor="ctr"/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 </a:t>
            </a:r>
            <a:r>
              <a:rPr lang="zh-CN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培训</a:t>
            </a:r>
            <a:r>
              <a:rPr lang="ja-JP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内容</a:t>
            </a:r>
            <a:endParaRPr lang="zh-CN" altLang="en-US" sz="11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3" name="五边形 92"/>
          <p:cNvSpPr/>
          <p:nvPr/>
        </p:nvSpPr>
        <p:spPr>
          <a:xfrm>
            <a:off x="5128007" y="2900359"/>
            <a:ext cx="1582816" cy="212814"/>
          </a:xfrm>
          <a:prstGeom prst="homePlate">
            <a:avLst/>
          </a:prstGeom>
          <a:solidFill>
            <a:srgbClr val="006C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476856" tIns="30280" rIns="60561" bIns="30280" rtlCol="0" anchor="ctr"/>
          <a:lstStyle/>
          <a:p>
            <a:r>
              <a:rPr lang="zh-CN" altLang="en-US" sz="11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讲师经历</a:t>
            </a:r>
            <a:endParaRPr lang="zh-CN" altLang="en-US" sz="11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428898" y="3186111"/>
            <a:ext cx="4283076" cy="921002"/>
          </a:xfrm>
          <a:prstGeom prst="rect">
            <a:avLst/>
          </a:prstGeom>
        </p:spPr>
        <p:txBody>
          <a:bodyPr wrap="square" lIns="60561" tIns="30280" rIns="60561" bIns="30280">
            <a:spAutoFit/>
          </a:bodyPr>
          <a:lstStyle/>
          <a:p>
            <a:pPr indent="95371">
              <a:lnSpc>
                <a:spcPct val="125000"/>
              </a:lnSpc>
            </a:pP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2008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年由株式会社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Intelligence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派往中国现地法人。</a:t>
            </a:r>
          </a:p>
          <a:p>
            <a:pPr indent="95371">
              <a:lnSpc>
                <a:spcPct val="125000"/>
              </a:lnSpc>
            </a:pP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2009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年起负责咨询业务（培训、人事劳务）的筹建与发展。</a:t>
            </a:r>
          </a:p>
          <a:p>
            <a:pPr indent="95371">
              <a:lnSpc>
                <a:spcPct val="125000"/>
              </a:lnSpc>
            </a:pP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迄今为止，为近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100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家日资企业提供过人才培训和人事考核制度的咨询服务。</a:t>
            </a:r>
            <a:endParaRPr lang="en-US" altLang="zh-CN" sz="900" dirty="0" smtClean="0">
              <a:latin typeface="华文细黑" pitchFamily="2" charset="-122"/>
              <a:ea typeface="华文细黑" pitchFamily="2" charset="-122"/>
            </a:endParaRPr>
          </a:p>
          <a:p>
            <a:pPr indent="95371">
              <a:lnSpc>
                <a:spcPct val="125000"/>
              </a:lnSpc>
            </a:pP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「</a:t>
            </a:r>
            <a:r>
              <a:rPr lang="en-US" altLang="ja-JP" sz="900" dirty="0" smtClean="0">
                <a:latin typeface="华文细黑" pitchFamily="2" charset="-122"/>
                <a:ea typeface="华文细黑" pitchFamily="2" charset="-122"/>
              </a:rPr>
              <a:t>Mizuho </a:t>
            </a:r>
            <a:r>
              <a:rPr lang="en-US" altLang="ja-JP" sz="900" dirty="0">
                <a:latin typeface="华文细黑" pitchFamily="2" charset="-122"/>
                <a:ea typeface="华文细黑" pitchFamily="2" charset="-122"/>
              </a:rPr>
              <a:t>Global </a:t>
            </a:r>
            <a:r>
              <a:rPr lang="en-US" altLang="ja-JP" sz="900" dirty="0" err="1" smtClean="0">
                <a:latin typeface="华文细黑" pitchFamily="2" charset="-122"/>
                <a:ea typeface="华文细黑" pitchFamily="2" charset="-122"/>
              </a:rPr>
              <a:t>Infostation</a:t>
            </a:r>
            <a:r>
              <a:rPr lang="ja-JP" altLang="en-US" sz="900" dirty="0">
                <a:latin typeface="华文细黑" pitchFamily="2" charset="-122"/>
                <a:ea typeface="华文细黑" pitchFamily="2" charset="-122"/>
              </a:rPr>
              <a:t>（</a:t>
            </a:r>
            <a:r>
              <a:rPr lang="zh-CN" altLang="en-US" sz="900" dirty="0">
                <a:latin typeface="华文细黑" pitchFamily="2" charset="-122"/>
                <a:ea typeface="华文细黑" pitchFamily="2" charset="-122"/>
              </a:rPr>
              <a:t>会员制海外信息</a:t>
            </a:r>
            <a:r>
              <a:rPr lang="en-US" altLang="zh-CN" sz="900" dirty="0">
                <a:latin typeface="华文细黑" pitchFamily="2" charset="-122"/>
                <a:ea typeface="华文细黑" pitchFamily="2" charset="-122"/>
              </a:rPr>
              <a:t>website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）」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栏目上</a:t>
            </a:r>
            <a:endParaRPr lang="en-US" altLang="zh-CN" sz="900" smtClean="0">
              <a:latin typeface="华文细黑" pitchFamily="2" charset="-122"/>
              <a:ea typeface="华文细黑" pitchFamily="2" charset="-122"/>
            </a:endParaRPr>
          </a:p>
          <a:p>
            <a:pPr indent="95371">
              <a:lnSpc>
                <a:spcPct val="125000"/>
              </a:lnSpc>
            </a:pPr>
            <a:r>
              <a:rPr lang="en-US" altLang="zh-CN" sz="900" smtClean="0">
                <a:latin typeface="华文细黑" pitchFamily="2" charset="-122"/>
                <a:ea typeface="华文细黑" pitchFamily="2" charset="-122"/>
              </a:rPr>
              <a:t>2014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年</a:t>
            </a:r>
            <a:r>
              <a:rPr lang="en-US" altLang="zh-CN" sz="900" dirty="0" smtClean="0">
                <a:latin typeface="华文细黑" pitchFamily="2" charset="-122"/>
                <a:ea typeface="华文细黑" pitchFamily="2" charset="-122"/>
              </a:rPr>
              <a:t>4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月起担任现职。                                    </a:t>
            </a:r>
          </a:p>
        </p:txBody>
      </p:sp>
      <p:grpSp>
        <p:nvGrpSpPr>
          <p:cNvPr id="32" name="组合 65"/>
          <p:cNvGrpSpPr/>
          <p:nvPr/>
        </p:nvGrpSpPr>
        <p:grpSpPr>
          <a:xfrm>
            <a:off x="5096908" y="4256667"/>
            <a:ext cx="4809092" cy="261610"/>
            <a:chOff x="193875" y="3733384"/>
            <a:chExt cx="6879742" cy="348813"/>
          </a:xfrm>
        </p:grpSpPr>
        <p:cxnSp>
          <p:nvCxnSpPr>
            <p:cNvPr id="33" name="直接连接符 32"/>
            <p:cNvCxnSpPr/>
            <p:nvPr/>
          </p:nvCxnSpPr>
          <p:spPr>
            <a:xfrm>
              <a:off x="193875" y="3930070"/>
              <a:ext cx="892108" cy="0"/>
            </a:xfrm>
            <a:prstGeom prst="line">
              <a:avLst/>
            </a:prstGeom>
            <a:ln w="22225">
              <a:solidFill>
                <a:srgbClr val="00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880112" y="3733384"/>
              <a:ext cx="5421269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100" b="1" dirty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报名回执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&lt;  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报名截止</a:t>
              </a:r>
              <a:r>
                <a:rPr lang="zh-CN" altLang="en-US" sz="1100" b="1" dirty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日期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： 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2015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年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3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月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25</a:t>
              </a:r>
              <a:r>
                <a:rPr lang="zh-CN" altLang="en-US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日（星期三）</a:t>
              </a:r>
              <a:r>
                <a:rPr lang="en-US" altLang="zh-CN" sz="1100" b="1" dirty="0" smtClean="0">
                  <a:solidFill>
                    <a:srgbClr val="006C00"/>
                  </a:solidFill>
                  <a:latin typeface="华文细黑" pitchFamily="2" charset="-122"/>
                  <a:ea typeface="华文细黑" pitchFamily="2" charset="-122"/>
                </a:rPr>
                <a:t>&gt;</a:t>
              </a:r>
              <a:endParaRPr lang="zh-CN" altLang="en-US" sz="1100" b="1" dirty="0">
                <a:solidFill>
                  <a:srgbClr val="006C00"/>
                </a:solidFill>
                <a:latin typeface="华文细黑" pitchFamily="2" charset="-122"/>
                <a:ea typeface="华文细黑" pitchFamily="2" charset="-122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6112886" y="3930067"/>
              <a:ext cx="960731" cy="0"/>
            </a:xfrm>
            <a:prstGeom prst="line">
              <a:avLst/>
            </a:prstGeom>
            <a:ln w="22225">
              <a:solidFill>
                <a:srgbClr val="00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 bwMode="auto">
          <a:xfrm>
            <a:off x="5097016" y="4442228"/>
            <a:ext cx="4808983" cy="295575"/>
          </a:xfrm>
          <a:prstGeom prst="rect">
            <a:avLst/>
          </a:prstGeom>
          <a:noFill/>
        </p:spPr>
        <p:txBody>
          <a:bodyPr lIns="63725" tIns="31863" rIns="63725" bIns="31863" anchor="ctr"/>
          <a:lstStyle/>
          <a:p>
            <a:pPr algn="ctr">
              <a:defRPr/>
            </a:pPr>
            <a:r>
              <a:rPr lang="ja-JP" altLang="en-US" sz="900" dirty="0">
                <a:latin typeface="华文细黑" pitchFamily="2" charset="-122"/>
                <a:ea typeface="华文细黑" pitchFamily="2" charset="-122"/>
              </a:rPr>
              <a:t>请将填写完毕的报名回执传真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至（</a:t>
            </a:r>
            <a:r>
              <a:rPr lang="en-US" altLang="ja-JP" sz="900" dirty="0" smtClean="0">
                <a:latin typeface="华文细黑" pitchFamily="2" charset="-122"/>
                <a:ea typeface="华文细黑" pitchFamily="2" charset="-122"/>
              </a:rPr>
              <a:t>010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－</a:t>
            </a:r>
            <a:r>
              <a:rPr lang="en-US" altLang="ja-JP" sz="900" dirty="0" smtClean="0">
                <a:latin typeface="华文细黑" pitchFamily="2" charset="-122"/>
                <a:ea typeface="华文细黑" pitchFamily="2" charset="-122"/>
              </a:rPr>
              <a:t>8521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－</a:t>
            </a:r>
            <a:r>
              <a:rPr lang="en-US" altLang="ja-JP" sz="900" dirty="0" smtClean="0">
                <a:latin typeface="华文细黑" pitchFamily="2" charset="-122"/>
                <a:ea typeface="华文细黑" pitchFamily="2" charset="-122"/>
              </a:rPr>
              <a:t>9901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）或</a:t>
            </a:r>
            <a:r>
              <a:rPr lang="ja-JP" altLang="en-US" sz="900" dirty="0">
                <a:latin typeface="华文细黑" pitchFamily="2" charset="-122"/>
                <a:ea typeface="华文细黑" pitchFamily="2" charset="-122"/>
              </a:rPr>
              <a:t>发送邮件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至</a:t>
            </a:r>
            <a:r>
              <a:rPr lang="en-US" altLang="ja-JP" sz="900" dirty="0" smtClean="0">
                <a:latin typeface="华文细黑" pitchFamily="2" charset="-122"/>
                <a:ea typeface="华文细黑" pitchFamily="2" charset="-122"/>
              </a:rPr>
              <a:t>seminar_bj@yingchuang.com</a:t>
            </a:r>
            <a:r>
              <a:rPr lang="ja-JP" altLang="en-US" sz="900" dirty="0">
                <a:latin typeface="华文细黑" pitchFamily="2" charset="-122"/>
                <a:ea typeface="华文细黑" pitchFamily="2" charset="-122"/>
              </a:rPr>
              <a:t>（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联系人</a:t>
            </a:r>
            <a:r>
              <a:rPr lang="en-US" altLang="ja-JP" sz="900" dirty="0" smtClean="0">
                <a:latin typeface="华文细黑" pitchFamily="2" charset="-122"/>
                <a:ea typeface="华文细黑" pitchFamily="2" charset="-122"/>
              </a:rPr>
              <a:t>:</a:t>
            </a:r>
            <a:r>
              <a:rPr lang="zh-CN" altLang="en-US" sz="900" dirty="0" smtClean="0">
                <a:latin typeface="华文细黑" pitchFamily="2" charset="-122"/>
                <a:ea typeface="华文细黑" pitchFamily="2" charset="-122"/>
              </a:rPr>
              <a:t>英创北京 王金霞</a:t>
            </a:r>
            <a:r>
              <a:rPr lang="ja-JP" altLang="en-US" sz="900" dirty="0" smtClean="0">
                <a:latin typeface="华文细黑" pitchFamily="2" charset="-122"/>
                <a:ea typeface="华文细黑" pitchFamily="2" charset="-122"/>
              </a:rPr>
              <a:t>）</a:t>
            </a:r>
            <a:endParaRPr lang="zh-CN" altLang="en-US" sz="900" dirty="0"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39" name="图片 38" descr="喜島さん　横_副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436" y="3607078"/>
            <a:ext cx="1567283" cy="1548457"/>
          </a:xfrm>
          <a:prstGeom prst="ellipse">
            <a:avLst/>
          </a:prstGeom>
          <a:ln w="76200">
            <a:solidFill>
              <a:srgbClr val="006C00"/>
            </a:solidFill>
          </a:ln>
        </p:spPr>
      </p:pic>
      <p:graphicFrame>
        <p:nvGraphicFramePr>
          <p:cNvPr id="31" name="表格 3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4418605"/>
              </p:ext>
            </p:extLst>
          </p:nvPr>
        </p:nvGraphicFramePr>
        <p:xfrm>
          <a:off x="0" y="6381328"/>
          <a:ext cx="4266788" cy="405258"/>
        </p:xfrm>
        <a:graphic>
          <a:graphicData uri="http://schemas.openxmlformats.org/drawingml/2006/table">
            <a:tbl>
              <a:tblPr/>
              <a:tblGrid>
                <a:gridCol w="754392"/>
                <a:gridCol w="1280149"/>
                <a:gridCol w="2232247"/>
              </a:tblGrid>
              <a:tr h="135086">
                <a:tc gridSpan="3"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※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满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30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名即停止接受报名</a:t>
                      </a:r>
                      <a:endParaRPr lang="en-US" altLang="zh-CN" sz="800" dirty="0"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※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咨询窗口</a:t>
                      </a:r>
                      <a:r>
                        <a:rPr lang="ja-JP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：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【</a:t>
                      </a:r>
                      <a:r>
                        <a:rPr lang="ja-JP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日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语</a:t>
                      </a: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】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喜岛（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kijima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）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细黑" pitchFamily="2" charset="-122"/>
                          <a:ea typeface="华文细黑" pitchFamily="2" charset="-122"/>
                        </a:rPr>
                        <a:t>010-8521-9001</a:t>
                      </a: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×121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086"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【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中文</a:t>
                      </a:r>
                      <a:r>
                        <a:rPr lang="en-US" altLang="ja-JP" sz="800" dirty="0" smtClean="0">
                          <a:latin typeface="华文细黑" pitchFamily="2" charset="-122"/>
                          <a:ea typeface="华文细黑" pitchFamily="2" charset="-122"/>
                        </a:rPr>
                        <a:t>】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王    （</a:t>
                      </a:r>
                      <a:r>
                        <a:rPr lang="en-US" altLang="zh-CN" sz="800" dirty="0" err="1" smtClean="0">
                          <a:latin typeface="华文细黑" pitchFamily="2" charset="-122"/>
                          <a:ea typeface="华文细黑" pitchFamily="2" charset="-122"/>
                        </a:rPr>
                        <a:t>wang</a:t>
                      </a:r>
                      <a:r>
                        <a:rPr lang="zh-CN" altLang="en-US" sz="800" dirty="0" smtClean="0">
                          <a:latin typeface="华文细黑" pitchFamily="2" charset="-122"/>
                          <a:ea typeface="华文细黑" pitchFamily="2" charset="-122"/>
                        </a:rPr>
                        <a:t>）</a:t>
                      </a:r>
                      <a:endParaRPr kumimoji="0" lang="zh-CN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7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latin typeface="华文细黑" pitchFamily="2" charset="-122"/>
                          <a:ea typeface="华文细黑" pitchFamily="2" charset="-122"/>
                        </a:rPr>
                        <a:t>010-8521-9001×133</a:t>
                      </a:r>
                      <a:endParaRPr lang="zh-CN" altLang="en-US" sz="800" dirty="0" smtClean="0"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6662" marR="6662" marT="7144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" name="表格 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3326858"/>
              </p:ext>
            </p:extLst>
          </p:nvPr>
        </p:nvGraphicFramePr>
        <p:xfrm>
          <a:off x="5115366" y="4824299"/>
          <a:ext cx="4785906" cy="1749998"/>
        </p:xfrm>
        <a:graphic>
          <a:graphicData uri="http://schemas.openxmlformats.org/drawingml/2006/table">
            <a:tbl>
              <a:tblPr/>
              <a:tblGrid>
                <a:gridCol w="721326"/>
                <a:gridCol w="288032"/>
                <a:gridCol w="792088"/>
                <a:gridCol w="2088232"/>
                <a:gridCol w="896228"/>
              </a:tblGrid>
              <a:tr h="331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贵公司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名</a:t>
                      </a:r>
                      <a:endParaRPr lang="en-US" altLang="ja-JP" sz="900" b="1" i="0" u="none" strike="noStrike" dirty="0" smtClean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（发票抬头）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23646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23646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姓</a:t>
                      </a:r>
                      <a:r>
                        <a:rPr lang="ja-JP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名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性別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职务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E-mail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联系电话</a:t>
                      </a:r>
                      <a:endParaRPr lang="zh-CN" altLang="en-US" sz="900" b="1" i="0" u="none" strike="noStrike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900" b="1" i="0" u="none" strike="noStrike" dirty="0">
                          <a:solidFill>
                            <a:srgbClr val="00B05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　</a:t>
                      </a: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72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CN" altLang="en-US" sz="900" b="1" i="0" u="none" strike="noStrike" kern="1200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支付</a:t>
                      </a:r>
                      <a:r>
                        <a:rPr lang="ja-JP" altLang="en-US" sz="900" b="1" i="0" u="none" strike="noStrike" kern="1200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方</a:t>
                      </a:r>
                      <a:r>
                        <a:rPr lang="zh-CN" altLang="en-US" sz="900" b="1" i="0" u="none" strike="noStrike" kern="1200" dirty="0" smtClean="0">
                          <a:solidFill>
                            <a:srgbClr val="FFFFFF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式</a:t>
                      </a:r>
                      <a:endParaRPr lang="zh-CN" altLang="en-US" sz="900" b="1" i="0" u="none" strike="noStrike" kern="1200" dirty="0">
                        <a:solidFill>
                          <a:srgbClr val="FFFFFF"/>
                        </a:solidFill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         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</a:rPr>
                        <a:t>□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银行转账　　　</a:t>
                      </a:r>
                      <a:r>
                        <a:rPr lang="zh-CN" altLang="en-US" sz="900" b="0" i="0" u="none" strike="noStrike" kern="1200" dirty="0" smtClean="0">
                          <a:solidFill>
                            <a:srgbClr val="000000"/>
                          </a:solidFill>
                          <a:latin typeface="黑体" pitchFamily="49" charset="-122"/>
                          <a:ea typeface="黑体" pitchFamily="49" charset="-122"/>
                          <a:cs typeface="+mn-cs"/>
                        </a:rPr>
                        <a:t>□</a:t>
                      </a:r>
                      <a:r>
                        <a:rPr lang="zh-CN" altLang="en-US" sz="9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当天支付现金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6662" marR="6662" marT="7144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华文细黑" pitchFamily="2" charset="-122"/>
                        <a:ea typeface="华文细黑" pitchFamily="2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248</Words>
  <Application>Microsoft Macintosh PowerPoint</Application>
  <PresentationFormat>A4 纸张(210x297 毫米)</PresentationFormat>
  <Paragraphs>83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yingchuang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pc114</dc:creator>
  <cp:lastModifiedBy>PC34</cp:lastModifiedBy>
  <cp:revision>176</cp:revision>
  <dcterms:created xsi:type="dcterms:W3CDTF">2013-02-17T02:21:50Z</dcterms:created>
  <dcterms:modified xsi:type="dcterms:W3CDTF">2015-02-27T01:40:30Z</dcterms:modified>
</cp:coreProperties>
</file>